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200164-B175-42F5-8A43-18010F18CD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06D440E-4968-4044-9F4C-4B5E79A0AC35}" type="datetimeFigureOut">
              <a:rPr lang="ru-RU" smtClean="0"/>
              <a:pPr/>
              <a:t>16.02.2014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672414" cy="1641479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Сложные логические выражения в Паскале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071942"/>
            <a:ext cx="6461760" cy="10668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Анищенко Юлия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Михайловна</a:t>
            </a:r>
          </a:p>
          <a:p>
            <a:pPr algn="r"/>
            <a:r>
              <a:rPr lang="ru-RU" sz="1800" dirty="0" smtClean="0"/>
              <a:t>учитель </a:t>
            </a:r>
            <a:r>
              <a:rPr lang="ru-RU" sz="1800" dirty="0" smtClean="0"/>
              <a:t>информатики</a:t>
            </a:r>
            <a:endParaRPr lang="ru-RU" sz="1800" i="1" dirty="0" smtClean="0"/>
          </a:p>
          <a:p>
            <a:pPr algn="r"/>
            <a:r>
              <a:rPr lang="ru-RU" sz="1800" dirty="0" smtClean="0"/>
              <a:t>Государственное бюджетное образовательное учреждение</a:t>
            </a:r>
            <a:endParaRPr lang="ru-RU" sz="1800" i="1" dirty="0" smtClean="0"/>
          </a:p>
          <a:p>
            <a:pPr algn="r"/>
            <a:r>
              <a:rPr lang="ru-RU" sz="1800" dirty="0" smtClean="0"/>
              <a:t>Лицей №64</a:t>
            </a:r>
            <a:endParaRPr lang="ru-RU" sz="1800" i="1" dirty="0" smtClean="0"/>
          </a:p>
          <a:p>
            <a:pPr algn="r"/>
            <a:r>
              <a:rPr lang="ru-RU" sz="1800" dirty="0" smtClean="0"/>
              <a:t>г. </a:t>
            </a:r>
            <a:r>
              <a:rPr lang="ru-RU" sz="1800" dirty="0" smtClean="0"/>
              <a:t>Санкт-Петербург</a:t>
            </a:r>
            <a:endParaRPr lang="ru-RU" sz="1800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57356" y="214290"/>
            <a:ext cx="5070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Всероссийская научно-методическая конференция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"Педагогическая технология и мастерство учителя"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215082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Электронное периодическое издание НАУКОГРАД</a:t>
            </a: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7146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10 класс</a:t>
            </a:r>
          </a:p>
          <a:p>
            <a:pPr algn="r"/>
            <a:r>
              <a:rPr lang="ru-RU" dirty="0" smtClean="0"/>
              <a:t>«Программирование»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4582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01" y="572561"/>
            <a:ext cx="8568952" cy="537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b="1" dirty="0" err="1">
                <a:latin typeface="+mj-lt"/>
              </a:rPr>
              <a:t>var</a:t>
            </a:r>
            <a:r>
              <a:rPr lang="ru-RU" sz="2800" b="1" dirty="0">
                <a:latin typeface="+mj-lt"/>
              </a:rPr>
              <a:t> x0, у0, у: </a:t>
            </a:r>
            <a:r>
              <a:rPr lang="ru-RU" sz="2800" b="1" dirty="0" err="1">
                <a:latin typeface="+mj-lt"/>
              </a:rPr>
              <a:t>real</a:t>
            </a:r>
            <a:r>
              <a:rPr lang="ru-RU" sz="2800" b="1" dirty="0">
                <a:latin typeface="+mj-lt"/>
              </a:rPr>
              <a:t>;</a:t>
            </a:r>
          </a:p>
          <a:p>
            <a:pPr>
              <a:lnSpc>
                <a:spcPct val="114000"/>
              </a:lnSpc>
            </a:pPr>
            <a:r>
              <a:rPr lang="en-US" sz="2800" b="1" dirty="0">
                <a:latin typeface="+mj-lt"/>
              </a:rPr>
              <a:t>begin</a:t>
            </a:r>
            <a:endParaRPr lang="ru-RU" sz="28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800" b="1" dirty="0" err="1">
                <a:latin typeface="+mj-lt"/>
              </a:rPr>
              <a:t>readln</a:t>
            </a:r>
            <a:r>
              <a:rPr lang="en-US" sz="2800" b="1" dirty="0">
                <a:latin typeface="+mj-lt"/>
              </a:rPr>
              <a:t> (x0, y0);</a:t>
            </a:r>
            <a:endParaRPr lang="ru-RU" sz="28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800" b="1" dirty="0">
                <a:latin typeface="+mj-lt"/>
              </a:rPr>
              <a:t>if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(x0 &lt;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2) and (x0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&gt; 0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) </a:t>
            </a:r>
            <a:r>
              <a:rPr lang="en-US" sz="2800" b="1" dirty="0" smtClean="0">
                <a:latin typeface="+mj-lt"/>
              </a:rPr>
              <a:t>then begin </a:t>
            </a:r>
            <a:r>
              <a:rPr lang="ru-RU" sz="2800" b="1" dirty="0" smtClean="0">
                <a:latin typeface="+mj-lt"/>
              </a:rPr>
              <a:t>у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= 2 – </a:t>
            </a:r>
            <a:r>
              <a:rPr lang="ru-RU" sz="2800" b="1" dirty="0">
                <a:latin typeface="+mj-lt"/>
              </a:rPr>
              <a:t>х</a:t>
            </a:r>
            <a:r>
              <a:rPr lang="en-US" sz="2800" b="1" dirty="0">
                <a:latin typeface="+mj-lt"/>
              </a:rPr>
              <a:t>0;</a:t>
            </a:r>
            <a:endParaRPr lang="ru-RU" sz="28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800" b="1" dirty="0" smtClean="0">
                <a:latin typeface="+mj-lt"/>
              </a:rPr>
              <a:t>   </a:t>
            </a:r>
            <a:r>
              <a:rPr lang="ru-RU" sz="2800" b="1" dirty="0" err="1" smtClean="0">
                <a:latin typeface="+mj-lt"/>
              </a:rPr>
              <a:t>if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(y0 &lt;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у)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 and (y0 &gt; 0)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 </a:t>
            </a:r>
            <a:endParaRPr lang="en-US" sz="2800" b="1" dirty="0" smtClean="0">
              <a:solidFill>
                <a:srgbClr val="C00000"/>
              </a:solidFill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800" b="1" dirty="0" smtClean="0">
                <a:latin typeface="+mj-lt"/>
              </a:rPr>
              <a:t>   </a:t>
            </a:r>
            <a:r>
              <a:rPr lang="ru-RU" sz="2800" b="1" dirty="0" err="1" smtClean="0">
                <a:latin typeface="+mj-lt"/>
              </a:rPr>
              <a:t>then</a:t>
            </a:r>
            <a:r>
              <a:rPr lang="en-US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writeln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>
                <a:latin typeface="+mj-lt"/>
              </a:rPr>
              <a:t>('точка лежит внутри области')</a:t>
            </a:r>
          </a:p>
          <a:p>
            <a:pPr>
              <a:lnSpc>
                <a:spcPct val="114000"/>
              </a:lnSpc>
            </a:pPr>
            <a:r>
              <a:rPr lang="en-US" sz="2800" b="1" dirty="0" smtClean="0">
                <a:latin typeface="+mj-lt"/>
              </a:rPr>
              <a:t>   </a:t>
            </a:r>
            <a:r>
              <a:rPr lang="ru-RU" sz="2800" b="1" dirty="0" err="1" smtClean="0">
                <a:latin typeface="+mj-lt"/>
              </a:rPr>
              <a:t>else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write</a:t>
            </a:r>
            <a:r>
              <a:rPr lang="en-US" sz="2800" b="1" dirty="0" smtClean="0">
                <a:latin typeface="+mj-lt"/>
              </a:rPr>
              <a:t>l</a:t>
            </a:r>
            <a:r>
              <a:rPr lang="ru-RU" sz="2800" b="1" dirty="0" smtClean="0">
                <a:latin typeface="+mj-lt"/>
              </a:rPr>
              <a:t>n </a:t>
            </a:r>
            <a:r>
              <a:rPr lang="ru-RU" sz="2800" b="1" dirty="0">
                <a:latin typeface="+mj-lt"/>
              </a:rPr>
              <a:t>('точка не лежит внутри области');</a:t>
            </a:r>
          </a:p>
          <a:p>
            <a:pPr>
              <a:lnSpc>
                <a:spcPct val="114000"/>
              </a:lnSpc>
            </a:pPr>
            <a:r>
              <a:rPr lang="en-US" sz="2800" b="1" dirty="0" smtClean="0">
                <a:latin typeface="+mj-lt"/>
              </a:rPr>
              <a:t>   </a:t>
            </a:r>
            <a:r>
              <a:rPr lang="ru-RU" sz="2800" b="1" dirty="0" err="1" smtClean="0">
                <a:latin typeface="+mj-lt"/>
              </a:rPr>
              <a:t>end</a:t>
            </a:r>
            <a:endParaRPr lang="ru-RU" sz="28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800" b="1" dirty="0" err="1">
                <a:latin typeface="+mj-lt"/>
              </a:rPr>
              <a:t>else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writeln</a:t>
            </a:r>
            <a:r>
              <a:rPr lang="ru-RU" sz="2800" b="1" dirty="0">
                <a:latin typeface="+mj-lt"/>
              </a:rPr>
              <a:t> ('точка не лежит внутри области');</a:t>
            </a:r>
          </a:p>
          <a:p>
            <a:pPr>
              <a:lnSpc>
                <a:spcPct val="114000"/>
              </a:lnSpc>
            </a:pPr>
            <a:r>
              <a:rPr lang="ru-RU" sz="2800" b="1" dirty="0" err="1" smtClean="0">
                <a:latin typeface="+mj-lt"/>
              </a:rPr>
              <a:t>end</a:t>
            </a:r>
            <a:r>
              <a:rPr lang="ru-RU" sz="2800" b="1" dirty="0">
                <a:latin typeface="+mj-lt"/>
              </a:rPr>
              <a:t>.</a:t>
            </a:r>
          </a:p>
          <a:p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16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280920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Сложное условие </a:t>
            </a:r>
            <a:r>
              <a:rPr lang="ru-RU" sz="2400" b="0" dirty="0" smtClean="0"/>
              <a:t>– это условие, состоящее из нескольких простых условий (отношений), связанных с помощью </a:t>
            </a:r>
            <a:r>
              <a:rPr lang="ru-RU" sz="2400" dirty="0" smtClean="0"/>
              <a:t>логических операций</a:t>
            </a:r>
            <a:r>
              <a:rPr lang="ru-RU" sz="2400" b="0" dirty="0" smtClean="0"/>
              <a:t>:</a:t>
            </a:r>
          </a:p>
          <a:p>
            <a:pPr marL="176213" indent="-176213">
              <a:spcBef>
                <a:spcPct val="50000"/>
              </a:spcBef>
            </a:pPr>
            <a:endParaRPr lang="ru-RU" sz="2400" b="0" dirty="0" smtClean="0"/>
          </a:p>
          <a:p>
            <a:pPr marL="360362" lvl="1">
              <a:spcBef>
                <a:spcPct val="15000"/>
              </a:spcBef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</a:rPr>
              <a:t>not</a:t>
            </a:r>
            <a:r>
              <a:rPr lang="en-US" sz="2400" b="0" dirty="0" smtClean="0"/>
              <a:t> –  </a:t>
            </a:r>
            <a:r>
              <a:rPr lang="ru-RU" sz="2400" b="0" dirty="0" smtClean="0"/>
              <a:t>НЕ</a:t>
            </a:r>
            <a:r>
              <a:rPr lang="en-US" sz="2400" b="0" dirty="0" smtClean="0"/>
              <a:t> </a:t>
            </a:r>
            <a:r>
              <a:rPr lang="ru-RU" sz="2400" b="0" dirty="0" smtClean="0"/>
              <a:t>(отрицание, инверсия)</a:t>
            </a:r>
          </a:p>
          <a:p>
            <a:pPr marL="360362" lvl="1">
              <a:spcBef>
                <a:spcPct val="15000"/>
              </a:spcBef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</a:rPr>
              <a:t>and</a:t>
            </a:r>
            <a:r>
              <a:rPr lang="en-US" sz="2400" b="0" dirty="0" smtClean="0"/>
              <a:t> –  </a:t>
            </a:r>
            <a:r>
              <a:rPr lang="ru-RU" sz="2400" b="0" dirty="0" smtClean="0"/>
              <a:t>И (логическое умножение, конъюнкция,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      </a:t>
            </a:r>
            <a:r>
              <a:rPr lang="ru-RU" sz="2400" b="0" dirty="0" smtClean="0"/>
              <a:t>        </a:t>
            </a:r>
            <a:r>
              <a:rPr lang="en-US" sz="2400" b="0" dirty="0" smtClean="0"/>
              <a:t> </a:t>
            </a:r>
            <a:r>
              <a:rPr lang="ru-RU" sz="2400" b="0" dirty="0" smtClean="0"/>
              <a:t>одновременное выполнение условий)</a:t>
            </a:r>
            <a:endParaRPr lang="en-US" sz="2400" b="0" dirty="0" smtClean="0"/>
          </a:p>
          <a:p>
            <a:pPr marL="360362" lvl="1">
              <a:spcBef>
                <a:spcPct val="15000"/>
              </a:spcBef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</a:rPr>
              <a:t>or</a:t>
            </a:r>
            <a:r>
              <a:rPr lang="ru-RU" sz="2800" dirty="0" smtClean="0">
                <a:latin typeface="Courier New" pitchFamily="49" charset="0"/>
              </a:rPr>
              <a:t> </a:t>
            </a:r>
            <a:r>
              <a:rPr lang="en-US" sz="2400" b="0" dirty="0" smtClean="0"/>
              <a:t> –  </a:t>
            </a:r>
            <a:r>
              <a:rPr lang="ru-RU" sz="2400" b="0" dirty="0" smtClean="0"/>
              <a:t>ИЛИ (логическое сложение, дизъюнкция,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      </a:t>
            </a:r>
            <a:r>
              <a:rPr lang="ru-RU" sz="2400" b="0" dirty="0" smtClean="0"/>
              <a:t> </a:t>
            </a:r>
            <a:r>
              <a:rPr lang="en-US" sz="2400" b="0" dirty="0" smtClean="0"/>
              <a:t>        </a:t>
            </a:r>
            <a:r>
              <a:rPr lang="ru-RU" sz="2400" b="0" dirty="0" smtClean="0"/>
              <a:t>выполнение хотя бы одного из условий)</a:t>
            </a:r>
            <a:endParaRPr lang="en-US" sz="2400" b="0" dirty="0" smtClean="0"/>
          </a:p>
          <a:p>
            <a:pPr marL="360362" lvl="1">
              <a:spcBef>
                <a:spcPct val="15000"/>
              </a:spcBef>
            </a:pP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urier New" pitchFamily="49" charset="0"/>
              </a:rPr>
              <a:t>xor</a:t>
            </a:r>
            <a:r>
              <a:rPr lang="en-US" sz="2800" dirty="0" smtClean="0">
                <a:latin typeface="Courier New" pitchFamily="49" charset="0"/>
              </a:rPr>
              <a:t> - </a:t>
            </a:r>
            <a:r>
              <a:rPr lang="ru-RU" sz="2400" dirty="0" smtClean="0"/>
              <a:t>исключающее</a:t>
            </a:r>
            <a:r>
              <a:rPr lang="ru-RU" sz="2800" dirty="0" smtClean="0">
                <a:latin typeface="Courier New" pitchFamily="49" charset="0"/>
              </a:rPr>
              <a:t> </a:t>
            </a:r>
            <a:r>
              <a:rPr lang="ru-RU" sz="2400" dirty="0" smtClean="0"/>
              <a:t>ИЛИ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5157192"/>
            <a:ext cx="7272808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Простые условия (отношения)</a:t>
            </a:r>
          </a:p>
          <a:p>
            <a:pPr marL="176213" indent="-176213">
              <a:spcBef>
                <a:spcPct val="50000"/>
              </a:spcBef>
            </a:pPr>
            <a:r>
              <a:rPr lang="en-US" sz="2800" b="1" dirty="0" smtClean="0">
                <a:latin typeface="Courier New" pitchFamily="49" charset="0"/>
              </a:rPr>
              <a:t>&lt;    &lt;=    &gt;    &gt;=    =    &lt;&gt;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385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2809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логических операций для различных значений операндов</a:t>
            </a:r>
          </a:p>
          <a:p>
            <a:endParaRPr lang="ru-RU" dirty="0"/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5331235"/>
              </p:ext>
            </p:extLst>
          </p:nvPr>
        </p:nvGraphicFramePr>
        <p:xfrm>
          <a:off x="323528" y="1686873"/>
          <a:ext cx="7704857" cy="425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3"/>
                <a:gridCol w="1218289"/>
                <a:gridCol w="1251216"/>
                <a:gridCol w="1382923"/>
                <a:gridCol w="1284143"/>
                <a:gridCol w="1284143"/>
              </a:tblGrid>
              <a:tr h="959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A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and B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or B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</a:t>
                      </a:r>
                      <a:r>
                        <a:rPr lang="en-US" sz="2400" dirty="0" err="1" smtClean="0"/>
                        <a:t>xor</a:t>
                      </a:r>
                      <a:r>
                        <a:rPr lang="en-US" sz="2400" dirty="0" smtClean="0"/>
                        <a:t> B</a:t>
                      </a:r>
                      <a:endParaRPr lang="ru-RU" sz="2400" dirty="0"/>
                    </a:p>
                  </a:txBody>
                  <a:tcPr anchor="ctr"/>
                </a:tc>
              </a:tr>
              <a:tr h="824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</a:tr>
              <a:tr h="824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</a:tr>
              <a:tr h="824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false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</a:tr>
              <a:tr h="824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false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true</a:t>
                      </a:r>
                      <a:endParaRPr lang="ru-RU" sz="2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81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5535" y="1194430"/>
            <a:ext cx="8086727" cy="271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17562" lvl="1" indent="-457200">
              <a:spcBef>
                <a:spcPct val="15000"/>
              </a:spcBef>
              <a:buFont typeface="+mj-lt"/>
              <a:buAutoNum type="arabicPeriod"/>
            </a:pPr>
            <a:r>
              <a:rPr lang="ru-RU" sz="2400" b="1" dirty="0">
                <a:latin typeface="Courier New" pitchFamily="49" charset="0"/>
              </a:rPr>
              <a:t>выражения в скобках</a:t>
            </a:r>
          </a:p>
          <a:p>
            <a:pPr marL="817562" lvl="1" indent="-457200">
              <a:spcBef>
                <a:spcPct val="15000"/>
              </a:spcBef>
              <a:buFont typeface="+mj-lt"/>
              <a:buAutoNum type="arabicPeriod"/>
            </a:pPr>
            <a:r>
              <a:rPr lang="en-US" sz="2400" b="1" dirty="0">
                <a:latin typeface="Courier New" pitchFamily="49" charset="0"/>
              </a:rPr>
              <a:t>not</a:t>
            </a:r>
          </a:p>
          <a:p>
            <a:pPr marL="817562" lvl="1" indent="-457200">
              <a:spcBef>
                <a:spcPct val="15000"/>
              </a:spcBef>
              <a:buFont typeface="+mj-lt"/>
              <a:buAutoNum type="arabicPeriod"/>
            </a:pPr>
            <a:r>
              <a:rPr lang="en-US" sz="2400" b="1" dirty="0">
                <a:latin typeface="Courier New" pitchFamily="49" charset="0"/>
              </a:rPr>
              <a:t>and</a:t>
            </a:r>
          </a:p>
          <a:p>
            <a:pPr marL="817562" lvl="1" indent="-457200">
              <a:spcBef>
                <a:spcPct val="15000"/>
              </a:spcBef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</a:rPr>
              <a:t>or</a:t>
            </a:r>
            <a:endParaRPr lang="en-US" sz="2400" b="1" dirty="0">
              <a:latin typeface="Courier New" pitchFamily="49" charset="0"/>
            </a:endParaRPr>
          </a:p>
          <a:p>
            <a:pPr marL="817562" lvl="1" indent="-457200">
              <a:spcBef>
                <a:spcPct val="15000"/>
              </a:spcBef>
              <a:buFont typeface="+mj-lt"/>
              <a:buAutoNum type="arabicPeriod"/>
            </a:pPr>
            <a:r>
              <a:rPr lang="en-US" sz="2400" b="1" dirty="0">
                <a:latin typeface="Courier New" pitchFamily="49" charset="0"/>
              </a:rPr>
              <a:t>&lt;, &lt;=, &gt;, &gt;=, =, &lt;&gt;</a:t>
            </a:r>
          </a:p>
          <a:p>
            <a:pPr marL="176213" indent="-176213">
              <a:spcBef>
                <a:spcPct val="50000"/>
              </a:spcBef>
            </a:pPr>
            <a:endParaRPr lang="ru-RU" sz="2400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 выполнения логических операций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13147" y="3645024"/>
            <a:ext cx="6155324" cy="830997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Особенность</a:t>
            </a:r>
            <a:r>
              <a:rPr lang="ru-RU" sz="2400" dirty="0" smtClean="0">
                <a:solidFill>
                  <a:srgbClr val="3333FF"/>
                </a:solidFill>
              </a:rPr>
              <a:t> </a:t>
            </a:r>
            <a:r>
              <a:rPr lang="ru-RU" sz="2400" b="0" dirty="0" smtClean="0"/>
              <a:t>– каждое из простых условий обязательно заключать в скобки!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54137" y="4797152"/>
            <a:ext cx="7962279" cy="14241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if not (a &gt; b) or (c &lt;&gt; d) and (b &lt;&gt; a)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then begin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Courier New" pitchFamily="49" charset="0"/>
              </a:rPr>
              <a:t>end </a:t>
            </a:r>
            <a:endParaRPr lang="ru-RU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Записать на языке Паскаль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187624" y="1333273"/>
                <a:ext cx="504056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ru-RU" sz="3200" b="0" dirty="0" smtClean="0"/>
                  <a:t/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/>
                      </a:rPr>
                      <m:t> </m:t>
                    </m:r>
                    <m:r>
                      <a:rPr lang="en-US" sz="3200" b="0" i="1" smtClean="0">
                        <a:latin typeface="Cambria Math"/>
                      </a:rPr>
                      <m:t>0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≤5;</m:t>
                    </m:r>
                  </m:oMath>
                </a14:m>
                <a:endParaRPr lang="en-US" sz="3200" b="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3200" b="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200" b="0" dirty="0" smtClean="0">
                    <a:ea typeface="Cambria Math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−∞,0</m:t>
                        </m:r>
                      </m:e>
                    </m:d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5,∞</m:t>
                        </m:r>
                      </m:e>
                    </m:d>
                  </m:oMath>
                </a14:m>
                <a:endParaRPr lang="en-US" sz="3200" b="0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333273"/>
                <a:ext cx="5040560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3265" t="-4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44044" y="3717032"/>
            <a:ext cx="5544616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(x&gt;=0) and (x&lt;=5)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2800" dirty="0" smtClean="0"/>
          </a:p>
          <a:p>
            <a:r>
              <a:rPr lang="en-US" sz="2800" dirty="0" smtClean="0"/>
              <a:t>(x&lt;0) or (x&gt;5)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897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84784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Требуется </a:t>
            </a:r>
            <a:r>
              <a:rPr lang="ru-RU" sz="2400" dirty="0"/>
              <a:t>написать программу, которая определяет, лежит ли точка </a:t>
            </a:r>
            <a:r>
              <a:rPr lang="ru-RU" sz="2400" b="1" dirty="0"/>
              <a:t>А(х</a:t>
            </a:r>
            <a:r>
              <a:rPr lang="ru-RU" sz="2400" b="1" baseline="-25000" dirty="0"/>
              <a:t>0</a:t>
            </a:r>
            <a:r>
              <a:rPr lang="ru-RU" sz="2400" b="1" dirty="0"/>
              <a:t>,у</a:t>
            </a:r>
            <a:r>
              <a:rPr lang="ru-RU" sz="2400" b="1" baseline="-25000" dirty="0"/>
              <a:t>0</a:t>
            </a:r>
            <a:r>
              <a:rPr lang="ru-RU" sz="2400" b="1" dirty="0"/>
              <a:t>)</a:t>
            </a:r>
            <a:r>
              <a:rPr lang="ru-RU" sz="2400" dirty="0"/>
              <a:t> внутри треугольной области, ограниченной осями координат и прямой  </a:t>
            </a:r>
            <a:r>
              <a:rPr lang="ru-RU" sz="2400" b="1" dirty="0"/>
              <a:t>y=2-x</a:t>
            </a:r>
            <a:r>
              <a:rPr lang="ru-RU" sz="2400" dirty="0"/>
              <a:t> («внутри» понимается в строгом смысле, т.е. случай, когда точка А лежит на границе области, недопустим).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результате программа должна выводить соответствующее текстовое сообщение.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50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213865" y="482625"/>
            <a:ext cx="6984776" cy="5400600"/>
            <a:chOff x="1187624" y="518629"/>
            <a:chExt cx="6984776" cy="54006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1187624" y="518629"/>
              <a:ext cx="6984776" cy="5400600"/>
              <a:chOff x="1187624" y="518629"/>
              <a:chExt cx="6984776" cy="5400600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1187624" y="518629"/>
                <a:ext cx="6984776" cy="5400600"/>
                <a:chOff x="1187624" y="518629"/>
                <a:chExt cx="6984776" cy="5400600"/>
              </a:xfrm>
            </p:grpSpPr>
            <p:cxnSp>
              <p:nvCxnSpPr>
                <p:cNvPr id="3" name="Прямая со стрелкой 2"/>
                <p:cNvCxnSpPr/>
                <p:nvPr/>
              </p:nvCxnSpPr>
              <p:spPr>
                <a:xfrm flipV="1">
                  <a:off x="2699792" y="518629"/>
                  <a:ext cx="0" cy="540060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1187624" y="4551077"/>
                  <a:ext cx="5616624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1979712" y="1166701"/>
                  <a:ext cx="4324835" cy="398885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2775974" y="518629"/>
                  <a:ext cx="72008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Y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300192" y="3985593"/>
                  <a:ext cx="72008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X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339752" y="4551077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0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923928" y="4581183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1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280320" y="3065331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1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22" name="Прямоугольный треугольник 21"/>
                <p:cNvSpPr/>
                <p:nvPr/>
              </p:nvSpPr>
              <p:spPr>
                <a:xfrm>
                  <a:off x="2699792" y="1814773"/>
                  <a:ext cx="2952328" cy="2736304"/>
                </a:xfrm>
                <a:prstGeom prst="rtTriangl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304547" y="5013176"/>
                  <a:ext cx="186785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y</a:t>
                  </a:r>
                  <a:r>
                    <a:rPr lang="en-US" sz="2800" b="1" dirty="0" smtClean="0">
                      <a:latin typeface="+mj-lt"/>
                    </a:rPr>
                    <a:t>=2-x</a:t>
                  </a:r>
                  <a:endParaRPr lang="ru-RU" sz="2800" b="1" dirty="0">
                    <a:latin typeface="+mj-lt"/>
                  </a:endParaRPr>
                </a:p>
              </p:txBody>
            </p:sp>
          </p:grp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103948" y="4437112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555776" y="335699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4644008" y="27089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726777" y="2447310"/>
            <a:ext cx="175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А(х</a:t>
            </a:r>
            <a:r>
              <a:rPr lang="ru-RU" sz="2800" b="1" baseline="-25000" dirty="0" smtClean="0">
                <a:latin typeface="+mj-lt"/>
              </a:rPr>
              <a:t>0</a:t>
            </a:r>
            <a:r>
              <a:rPr lang="ru-RU" sz="2800" b="1" dirty="0" smtClean="0">
                <a:latin typeface="+mj-lt"/>
              </a:rPr>
              <a:t>,у</a:t>
            </a:r>
            <a:r>
              <a:rPr lang="ru-RU" sz="2800" b="1" baseline="-25000" dirty="0" smtClean="0">
                <a:latin typeface="+mj-lt"/>
              </a:rPr>
              <a:t>0</a:t>
            </a:r>
            <a:r>
              <a:rPr lang="ru-RU" sz="2800" b="1" dirty="0" smtClean="0">
                <a:latin typeface="+mj-lt"/>
              </a:rPr>
              <a:t>)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2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568952" cy="5513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 err="1">
                <a:latin typeface="+mj-lt"/>
              </a:rPr>
              <a:t>var</a:t>
            </a:r>
            <a:r>
              <a:rPr lang="ru-RU" sz="2400" b="1" dirty="0">
                <a:latin typeface="+mj-lt"/>
              </a:rPr>
              <a:t> x0, у0, у: </a:t>
            </a:r>
            <a:r>
              <a:rPr lang="ru-RU" sz="2400" b="1" dirty="0" err="1">
                <a:latin typeface="+mj-lt"/>
              </a:rPr>
              <a:t>real</a:t>
            </a:r>
            <a:r>
              <a:rPr lang="ru-RU" sz="2400" b="1" dirty="0">
                <a:latin typeface="+mj-lt"/>
              </a:rPr>
              <a:t>;</a:t>
            </a: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+mj-lt"/>
              </a:rPr>
              <a:t>begin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400" b="1" dirty="0" err="1">
                <a:latin typeface="+mj-lt"/>
              </a:rPr>
              <a:t>readln</a:t>
            </a:r>
            <a:r>
              <a:rPr lang="en-US" sz="2400" b="1" dirty="0">
                <a:latin typeface="+mj-lt"/>
              </a:rPr>
              <a:t> (x0, y0);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+mj-lt"/>
              </a:rPr>
              <a:t>if (x0 &lt; 2)then begin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+mj-lt"/>
              </a:rPr>
              <a:t>if (x0 &gt; 0)then </a:t>
            </a:r>
            <a:r>
              <a:rPr lang="en-US" sz="2400" b="1" dirty="0" smtClean="0">
                <a:latin typeface="+mj-lt"/>
              </a:rPr>
              <a:t>begin </a:t>
            </a:r>
            <a:r>
              <a:rPr lang="ru-RU" sz="2400" b="1" dirty="0" smtClean="0">
                <a:latin typeface="+mj-lt"/>
              </a:rPr>
              <a:t>у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= 2 – </a:t>
            </a:r>
            <a:r>
              <a:rPr lang="ru-RU" sz="2400" b="1" dirty="0">
                <a:latin typeface="+mj-lt"/>
              </a:rPr>
              <a:t>х</a:t>
            </a:r>
            <a:r>
              <a:rPr lang="en-US" sz="2400" b="1" dirty="0">
                <a:latin typeface="+mj-lt"/>
              </a:rPr>
              <a:t>0;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en-US" sz="2400" b="1" dirty="0" smtClean="0">
                <a:latin typeface="+mj-lt"/>
              </a:rPr>
              <a:t>   </a:t>
            </a:r>
            <a:r>
              <a:rPr lang="ru-RU" sz="2400" b="1" dirty="0" err="1" smtClean="0">
                <a:latin typeface="+mj-lt"/>
              </a:rPr>
              <a:t>if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(y0 &lt; у) </a:t>
            </a:r>
            <a:r>
              <a:rPr lang="ru-RU" sz="2400" b="1" dirty="0" err="1" smtClean="0">
                <a:latin typeface="+mj-lt"/>
              </a:rPr>
              <a:t>then</a:t>
            </a:r>
            <a:r>
              <a:rPr lang="en-US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writeln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('точка лежит внутри области')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latin typeface="+mj-lt"/>
              </a:rPr>
              <a:t>   </a:t>
            </a:r>
            <a:r>
              <a:rPr lang="ru-RU" sz="2400" b="1" dirty="0" err="1" smtClean="0">
                <a:latin typeface="+mj-lt"/>
              </a:rPr>
              <a:t>else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write</a:t>
            </a:r>
            <a:r>
              <a:rPr lang="en-US" sz="2400" b="1" dirty="0" smtClean="0">
                <a:latin typeface="+mj-lt"/>
              </a:rPr>
              <a:t>l</a:t>
            </a:r>
            <a:r>
              <a:rPr lang="ru-RU" sz="2400" b="1" dirty="0" smtClean="0">
                <a:latin typeface="+mj-lt"/>
              </a:rPr>
              <a:t>n </a:t>
            </a:r>
            <a:r>
              <a:rPr lang="ru-RU" sz="2400" b="1" dirty="0">
                <a:latin typeface="+mj-lt"/>
              </a:rPr>
              <a:t>('точка не лежит внутри области');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latin typeface="+mj-lt"/>
              </a:rPr>
              <a:t>   </a:t>
            </a:r>
            <a:r>
              <a:rPr lang="ru-RU" sz="2400" b="1" dirty="0" err="1" smtClean="0">
                <a:latin typeface="+mj-lt"/>
              </a:rPr>
              <a:t>end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400" b="1" dirty="0" err="1">
                <a:latin typeface="+mj-lt"/>
              </a:rPr>
              <a:t>else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writeln</a:t>
            </a:r>
            <a:r>
              <a:rPr lang="ru-RU" sz="2400" b="1" dirty="0">
                <a:latin typeface="+mj-lt"/>
              </a:rPr>
              <a:t> ('точка не лежит внутри области');</a:t>
            </a:r>
          </a:p>
          <a:p>
            <a:pPr>
              <a:lnSpc>
                <a:spcPct val="114000"/>
              </a:lnSpc>
            </a:pPr>
            <a:r>
              <a:rPr lang="ru-RU" sz="2400" b="1" dirty="0" err="1">
                <a:latin typeface="+mj-lt"/>
              </a:rPr>
              <a:t>end</a:t>
            </a:r>
            <a:endParaRPr lang="ru-RU" sz="2400" b="1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400" b="1" dirty="0" err="1">
                <a:latin typeface="+mj-lt"/>
              </a:rPr>
              <a:t>else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writeln</a:t>
            </a:r>
            <a:r>
              <a:rPr lang="ru-RU" sz="2400" b="1" dirty="0">
                <a:latin typeface="+mj-lt"/>
              </a:rPr>
              <a:t> ('точка не лежит внутри области');</a:t>
            </a:r>
          </a:p>
          <a:p>
            <a:pPr>
              <a:lnSpc>
                <a:spcPct val="114000"/>
              </a:lnSpc>
            </a:pPr>
            <a:r>
              <a:rPr lang="ru-RU" sz="2400" b="1" dirty="0" err="1">
                <a:latin typeface="+mj-lt"/>
              </a:rPr>
              <a:t>end</a:t>
            </a:r>
            <a:r>
              <a:rPr lang="ru-RU" sz="2400" b="1" dirty="0">
                <a:latin typeface="+mj-lt"/>
              </a:rPr>
              <a:t>.</a:t>
            </a:r>
          </a:p>
          <a:p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8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7801" y="1013467"/>
            <a:ext cx="6984776" cy="5400600"/>
            <a:chOff x="1187624" y="518629"/>
            <a:chExt cx="6984776" cy="540060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187624" y="518629"/>
              <a:ext cx="6984776" cy="5400600"/>
              <a:chOff x="1187624" y="518629"/>
              <a:chExt cx="6984776" cy="5400600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187624" y="518629"/>
                <a:ext cx="6984776" cy="5400600"/>
                <a:chOff x="1187624" y="518629"/>
                <a:chExt cx="6984776" cy="5400600"/>
              </a:xfrm>
            </p:grpSpPr>
            <p:cxnSp>
              <p:nvCxnSpPr>
                <p:cNvPr id="7" name="Прямая со стрелкой 6"/>
                <p:cNvCxnSpPr/>
                <p:nvPr/>
              </p:nvCxnSpPr>
              <p:spPr>
                <a:xfrm flipV="1">
                  <a:off x="2699792" y="518629"/>
                  <a:ext cx="0" cy="540060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 стрелкой 7"/>
                <p:cNvCxnSpPr/>
                <p:nvPr/>
              </p:nvCxnSpPr>
              <p:spPr>
                <a:xfrm>
                  <a:off x="1187624" y="4551077"/>
                  <a:ext cx="5616624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1979712" y="1166701"/>
                  <a:ext cx="4324835" cy="398885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2775974" y="518629"/>
                  <a:ext cx="72008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Y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300192" y="3985593"/>
                  <a:ext cx="72008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X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339752" y="4551077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+mj-lt"/>
                    </a:rPr>
                    <a:t>0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923928" y="4581183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1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280320" y="3065331"/>
                  <a:ext cx="360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1</a:t>
                  </a:r>
                  <a:endParaRPr lang="ru-RU" sz="2800" b="1" dirty="0">
                    <a:latin typeface="+mj-lt"/>
                  </a:endParaRPr>
                </a:p>
              </p:txBody>
            </p:sp>
            <p:sp>
              <p:nvSpPr>
                <p:cNvPr id="15" name="Прямоугольный треугольник 14"/>
                <p:cNvSpPr/>
                <p:nvPr/>
              </p:nvSpPr>
              <p:spPr>
                <a:xfrm>
                  <a:off x="2699792" y="1814773"/>
                  <a:ext cx="2952328" cy="2736304"/>
                </a:xfrm>
                <a:prstGeom prst="rtTriangl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304547" y="5013176"/>
                  <a:ext cx="186785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>
                      <a:latin typeface="+mj-lt"/>
                    </a:rPr>
                    <a:t>y</a:t>
                  </a:r>
                  <a:r>
                    <a:rPr lang="en-US" sz="2800" b="1" dirty="0" smtClean="0">
                      <a:latin typeface="+mj-lt"/>
                    </a:rPr>
                    <a:t>=2-x</a:t>
                  </a:r>
                  <a:endParaRPr lang="ru-RU" sz="2800" b="1" dirty="0">
                    <a:latin typeface="+mj-lt"/>
                  </a:endParaRPr>
                </a:p>
              </p:txBody>
            </p: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4103948" y="4437112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>
              <a:off x="2555776" y="335699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2158589" y="5045915"/>
            <a:ext cx="2952328" cy="16657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6928" y="5769624"/>
            <a:ext cx="175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А(х</a:t>
            </a:r>
            <a:r>
              <a:rPr lang="ru-RU" sz="2800" b="1" baseline="-25000" dirty="0" smtClean="0">
                <a:latin typeface="+mj-lt"/>
              </a:rPr>
              <a:t>0</a:t>
            </a:r>
            <a:r>
              <a:rPr lang="ru-RU" sz="2800" b="1" dirty="0" smtClean="0">
                <a:latin typeface="+mj-lt"/>
              </a:rPr>
              <a:t>,у</a:t>
            </a:r>
            <a:r>
              <a:rPr lang="ru-RU" sz="2800" b="1" baseline="-25000" dirty="0" smtClean="0">
                <a:latin typeface="+mj-lt"/>
              </a:rPr>
              <a:t>0</a:t>
            </a:r>
            <a:r>
              <a:rPr lang="ru-RU" sz="2800" b="1" dirty="0" smtClean="0">
                <a:latin typeface="+mj-lt"/>
              </a:rPr>
              <a:t>)</a:t>
            </a:r>
            <a:endParaRPr lang="ru-RU" sz="2800" dirty="0">
              <a:latin typeface="+mj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102297" y="1013467"/>
            <a:ext cx="0" cy="5511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 flipH="1" flipV="1">
            <a:off x="3188065" y="5569134"/>
            <a:ext cx="118206" cy="94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9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445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Сложные логические выражения в Паскале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логические выражения в Паскале</dc:title>
  <dc:creator>Jul</dc:creator>
  <cp:lastModifiedBy>Admin</cp:lastModifiedBy>
  <cp:revision>10</cp:revision>
  <dcterms:created xsi:type="dcterms:W3CDTF">2014-02-10T10:40:40Z</dcterms:created>
  <dcterms:modified xsi:type="dcterms:W3CDTF">2014-02-15T21:07:38Z</dcterms:modified>
</cp:coreProperties>
</file>