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  <p:sldMasterId id="2147483822" r:id="rId2"/>
  </p:sldMasterIdLst>
  <p:notesMasterIdLst>
    <p:notesMasterId r:id="rId35"/>
  </p:notesMasterIdLst>
  <p:sldIdLst>
    <p:sldId id="271" r:id="rId3"/>
    <p:sldId id="256" r:id="rId4"/>
    <p:sldId id="323" r:id="rId5"/>
    <p:sldId id="324" r:id="rId6"/>
    <p:sldId id="325" r:id="rId7"/>
    <p:sldId id="326" r:id="rId8"/>
    <p:sldId id="334" r:id="rId9"/>
    <p:sldId id="327" r:id="rId10"/>
    <p:sldId id="335" r:id="rId11"/>
    <p:sldId id="267" r:id="rId12"/>
    <p:sldId id="274" r:id="rId13"/>
    <p:sldId id="281" r:id="rId14"/>
    <p:sldId id="297" r:id="rId15"/>
    <p:sldId id="282" r:id="rId16"/>
    <p:sldId id="299" r:id="rId17"/>
    <p:sldId id="283" r:id="rId18"/>
    <p:sldId id="300" r:id="rId19"/>
    <p:sldId id="301" r:id="rId20"/>
    <p:sldId id="306" r:id="rId21"/>
    <p:sldId id="287" r:id="rId22"/>
    <p:sldId id="316" r:id="rId23"/>
    <p:sldId id="328" r:id="rId24"/>
    <p:sldId id="331" r:id="rId25"/>
    <p:sldId id="312" r:id="rId26"/>
    <p:sldId id="314" r:id="rId27"/>
    <p:sldId id="291" r:id="rId28"/>
    <p:sldId id="309" r:id="rId29"/>
    <p:sldId id="330" r:id="rId30"/>
    <p:sldId id="332" r:id="rId31"/>
    <p:sldId id="317" r:id="rId32"/>
    <p:sldId id="336" r:id="rId33"/>
    <p:sldId id="337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Monotype Corsiva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Monotype Corsiva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Monotype Corsiva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Monotype Corsiva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Monotype Corsiva" pitchFamily="66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Monotype Corsiva" pitchFamily="66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Monotype Corsiva" pitchFamily="66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Monotype Corsiva" pitchFamily="66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Monotype Corsiva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7E39"/>
    <a:srgbClr val="FF00FF"/>
    <a:srgbClr val="00CCFF"/>
    <a:srgbClr val="FFFFFF"/>
    <a:srgbClr val="FF3399"/>
    <a:srgbClr val="A4F0FA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750" autoAdjust="0"/>
    <p:restoredTop sz="93103" autoAdjust="0"/>
  </p:normalViewPr>
  <p:slideViewPr>
    <p:cSldViewPr>
      <p:cViewPr>
        <p:scale>
          <a:sx n="100" d="100"/>
          <a:sy n="100" d="100"/>
        </p:scale>
        <p:origin x="-1938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D11B7A7-A83D-4EF9-A18E-12D30F998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7DA3A-10C7-42C8-9E0B-C9EC776EA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5" name="Chevron 7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8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7E349-422F-4086-9619-7CBDFAB30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89D2D-0FE2-4AF6-AB38-B15D1BEC9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85B07-7614-4734-B07D-08F41BA05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5" name="Chevron 9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22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8108D-B2BD-49CE-BD3B-B27B14EF5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7407D-E94E-4859-8689-2E0819BEC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6" name="Chevron 8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9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20841-B3A7-47DC-B7B9-8D6DBF663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8" name="Chevron 10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11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F577F-70B7-49AB-84D6-D782B5506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4" name="Chevron 6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7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129B3-A7C0-48F5-9CF1-63E4DE856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DFA7C-1F51-43E9-88A8-C0D05F11E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/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B9B63-7F1A-4C5B-A49F-73870BAFC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5" name="Chevron 9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22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0AED6-8836-4473-9231-8ADC7E8FC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/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EAE8E-09F1-4C53-A066-DF40876A6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5" name="Chevron 7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8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51C14-19C7-4208-9BA9-B68126A73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5F634-3E07-474B-A589-70C56E311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71E84-7022-4DFE-A24B-1139D2DB6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6" name="Chevron 8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9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96385-9E63-40DF-8863-1358872EA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8" name="Chevron 10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11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23166-D4B1-43CA-A101-06B7DA423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4" name="Chevron 6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7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458A9-E1B3-4AE7-9100-E70E7116D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547D3-1651-4A60-8B75-6C25FEE7B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/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79516-B149-4234-AC99-D98B3CDC7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/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19B34-62BC-43F3-ACF4-DD2DC61CD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 cstate="print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027" name="Group 17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6353387"/>
            <a:chExt cx="9144000" cy="361763"/>
          </a:xfrm>
        </p:grpSpPr>
        <p:grpSp>
          <p:nvGrpSpPr>
            <p:cNvPr id="1033" name="Group 16"/>
            <p:cNvGrpSpPr>
              <a:grpSpLocks/>
            </p:cNvGrpSpPr>
            <p:nvPr/>
          </p:nvGrpSpPr>
          <p:grpSpPr bwMode="auto"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1034" name="Group 15"/>
            <p:cNvGrpSpPr>
              <a:grpSpLocks/>
            </p:cNvGrpSpPr>
            <p:nvPr/>
          </p:nvGrpSpPr>
          <p:grpSpPr bwMode="auto"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663"/>
            <a:ext cx="1643063" cy="287337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63" y="6570663"/>
            <a:ext cx="4214812" cy="287337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00" y="6570663"/>
            <a:ext cx="571500" cy="287337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465A5E0-F1E2-4E51-AD31-3495AB80C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42" r:id="rId7"/>
    <p:sldLayoutId id="2147483841" r:id="rId8"/>
    <p:sldLayoutId id="2147483852" r:id="rId9"/>
    <p:sldLayoutId id="2147483853" r:id="rId10"/>
    <p:sldLayoutId id="21474838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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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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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 cstate="print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4339" name="Group 17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6353387"/>
            <a:chExt cx="9144000" cy="361763"/>
          </a:xfrm>
        </p:grpSpPr>
        <p:grpSp>
          <p:nvGrpSpPr>
            <p:cNvPr id="14345" name="Group 16"/>
            <p:cNvGrpSpPr>
              <a:grpSpLocks/>
            </p:cNvGrpSpPr>
            <p:nvPr/>
          </p:nvGrpSpPr>
          <p:grpSpPr bwMode="auto"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14346" name="Group 15"/>
            <p:cNvGrpSpPr>
              <a:grpSpLocks/>
            </p:cNvGrpSpPr>
            <p:nvPr/>
          </p:nvGrpSpPr>
          <p:grpSpPr bwMode="auto"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34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663"/>
            <a:ext cx="1643063" cy="287337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63" y="6570663"/>
            <a:ext cx="4214812" cy="287337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00" y="6570663"/>
            <a:ext cx="571500" cy="287337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3AFB468-A512-403A-9C9C-359F89DDF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45" r:id="rId7"/>
    <p:sldLayoutId id="2147483844" r:id="rId8"/>
    <p:sldLayoutId id="2147483860" r:id="rId9"/>
    <p:sldLayoutId id="2147483861" r:id="rId10"/>
    <p:sldLayoutId id="21474838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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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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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GaMLeT\Desktop\&#1082;&#1086;&#1085;&#1082;&#1091;&#1088;&#1089;&#1085;&#1072;&#1103;%20&#1088;&#1072;&#1073;&#1086;&#1090;&#1072;\Alla%20Pugacheva%20-%20Delu%20Vremya.mp3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7884" y="1928802"/>
            <a:ext cx="3043214" cy="114300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Работу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выполнила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учитель английского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языка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Алексеева Л.Б.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73" descr="raznoe_prazdnik016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20713"/>
            <a:ext cx="5233987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71670" y="142852"/>
            <a:ext cx="50702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Всероссийская научно-методическая конференция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"Педагогическая технология и мастерство учителя"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6143644"/>
            <a:ext cx="72152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Электронное периодическое издание НАУКОГРАД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143504" y="3500438"/>
            <a:ext cx="3857652" cy="116955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Arial" pitchFamily="34" charset="0"/>
                <a:ea typeface="Times New Roman" pitchFamily="18" charset="0"/>
              </a:rPr>
              <a:t>Муниципальное бюджетное общеобразовательное учреждение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Arial" pitchFamily="34" charset="0"/>
                <a:ea typeface="Times New Roman" pitchFamily="18" charset="0"/>
              </a:rPr>
              <a:t>"Школа № 5"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Arial" pitchFamily="34" charset="0"/>
                <a:ea typeface="Times New Roman" pitchFamily="18" charset="0"/>
              </a:rPr>
              <a:t>Ямало-Ненецкий автономный округ, Тюменская область, г.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CC00CC"/>
                </a:solidFill>
                <a:effectLst/>
                <a:latin typeface="Arial" pitchFamily="34" charset="0"/>
                <a:ea typeface="Times New Roman" pitchFamily="18" charset="0"/>
              </a:rPr>
              <a:t>Муравленко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smtClean="0">
                <a:solidFill>
                  <a:schemeClr val="bg2">
                    <a:lumMod val="50000"/>
                  </a:schemeClr>
                </a:solidFill>
              </a:rPr>
              <a:t>Let’s  sing</a:t>
            </a:r>
            <a:endParaRPr lang="ru-RU" sz="60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611188" y="1484313"/>
            <a:ext cx="8229600" cy="511333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"/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What would you like for your birthday?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"/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What would you like for your birthday?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"/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What would you like for your birthday?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"/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 scooter, a book or a bike?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"/>
              <a:defRPr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"/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I’d like a CD and a bike.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"/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I’d like a book and a kite.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"/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I’d like a video cassette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"/>
              <a:defRPr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And a cuddly and fluffy pet.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6867" name="Picture 6" descr="PARTY2[1]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3716338"/>
            <a:ext cx="2998788" cy="2424112"/>
          </a:xfrm>
        </p:spPr>
      </p:pic>
      <p:sp>
        <p:nvSpPr>
          <p:cNvPr id="36868" name="WordArt 9"/>
          <p:cNvSpPr>
            <a:spLocks noChangeArrowheads="1" noChangeShapeType="1" noTextEdit="1"/>
          </p:cNvSpPr>
          <p:nvPr/>
        </p:nvSpPr>
        <p:spPr bwMode="auto">
          <a:xfrm>
            <a:off x="1331913" y="476250"/>
            <a:ext cx="5976937" cy="12239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Let’s   play!</a:t>
            </a:r>
            <a:endParaRPr lang="ru-RU" sz="6000">
              <a:solidFill>
                <a:schemeClr val="bg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Содержимое 6" descr="814661_1_3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pic>
        <p:nvPicPr>
          <p:cNvPr id="6" name="Alla Pugacheva - Delu Vrem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88350" y="2636838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repeatCount="4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067944" y="332656"/>
          <a:ext cx="4286748" cy="5383358"/>
        </p:xfrm>
        <a:graphic>
          <a:graphicData uri="http://schemas.openxmlformats.org/drawingml/2006/table">
            <a:tbl>
              <a:tblPr/>
              <a:tblGrid>
                <a:gridCol w="595134"/>
                <a:gridCol w="100751"/>
                <a:gridCol w="597808"/>
                <a:gridCol w="616533"/>
                <a:gridCol w="596470"/>
                <a:gridCol w="596470"/>
                <a:gridCol w="591791"/>
                <a:gridCol w="591791"/>
              </a:tblGrid>
              <a:tr h="915984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36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35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86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860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solidFill>
                          <a:srgbClr val="FF00FF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solidFill>
                          <a:srgbClr val="FF00FF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solidFill>
                          <a:srgbClr val="FF00FF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8914" name="Picture 2" descr="C:\Users\GaMLeT\Desktop\Новая папка\64494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88913"/>
            <a:ext cx="22780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>
            <a:off x="3924300" y="692150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067944" y="332656"/>
          <a:ext cx="4286748" cy="5413778"/>
        </p:xfrm>
        <a:graphic>
          <a:graphicData uri="http://schemas.openxmlformats.org/drawingml/2006/table">
            <a:tbl>
              <a:tblPr/>
              <a:tblGrid>
                <a:gridCol w="595134"/>
                <a:gridCol w="100751"/>
                <a:gridCol w="597808"/>
                <a:gridCol w="616533"/>
                <a:gridCol w="596470"/>
                <a:gridCol w="596470"/>
                <a:gridCol w="591791"/>
                <a:gridCol w="591791"/>
              </a:tblGrid>
              <a:tr h="915984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36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r</a:t>
                      </a:r>
                      <a:endParaRPr lang="ru-RU" sz="5400" dirty="0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35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86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860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solidFill>
                          <a:srgbClr val="FF00FF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solidFill>
                          <a:srgbClr val="FF00FF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solidFill>
                          <a:srgbClr val="FF00FF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9938" name="Picture 2" descr="C:\Users\GaMLeT\Desktop\Новая папка\64494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88913"/>
            <a:ext cx="22780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>
            <a:off x="3924300" y="692150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067944" y="332656"/>
          <a:ext cx="4286748" cy="5413778"/>
        </p:xfrm>
        <a:graphic>
          <a:graphicData uri="http://schemas.openxmlformats.org/drawingml/2006/table">
            <a:tbl>
              <a:tblPr/>
              <a:tblGrid>
                <a:gridCol w="595134"/>
                <a:gridCol w="100751"/>
                <a:gridCol w="597808"/>
                <a:gridCol w="616533"/>
                <a:gridCol w="596470"/>
                <a:gridCol w="596470"/>
                <a:gridCol w="591791"/>
                <a:gridCol w="591791"/>
              </a:tblGrid>
              <a:tr h="915984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36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r</a:t>
                      </a:r>
                      <a:endParaRPr lang="ru-RU" sz="5400" dirty="0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35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86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860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solidFill>
                          <a:srgbClr val="FF00FF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solidFill>
                          <a:srgbClr val="FF00FF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solidFill>
                          <a:srgbClr val="FF00FF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62" name="Picture 3" descr="C:\Users\GaMLeT\Desktop\Новая папка\5ea233ebe6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49275"/>
            <a:ext cx="32845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>
            <a:off x="3924300" y="1484313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067944" y="332656"/>
          <a:ext cx="4286748" cy="5413778"/>
        </p:xfrm>
        <a:graphic>
          <a:graphicData uri="http://schemas.openxmlformats.org/drawingml/2006/table">
            <a:tbl>
              <a:tblPr/>
              <a:tblGrid>
                <a:gridCol w="595134"/>
                <a:gridCol w="100751"/>
                <a:gridCol w="597808"/>
                <a:gridCol w="616533"/>
                <a:gridCol w="596470"/>
                <a:gridCol w="596470"/>
                <a:gridCol w="591791"/>
                <a:gridCol w="591791"/>
              </a:tblGrid>
              <a:tr h="915984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36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r</a:t>
                      </a:r>
                      <a:endParaRPr lang="ru-RU" sz="5400" dirty="0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35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86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860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solidFill>
                          <a:srgbClr val="FF00FF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solidFill>
                          <a:srgbClr val="FF00FF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solidFill>
                          <a:srgbClr val="FF00FF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986" name="Picture 3" descr="C:\Users\GaMLeT\Desktop\Новая папка\5ea233ebe6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49275"/>
            <a:ext cx="32845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>
            <a:off x="3924300" y="1484313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067944" y="332656"/>
          <a:ext cx="4286748" cy="5413778"/>
        </p:xfrm>
        <a:graphic>
          <a:graphicData uri="http://schemas.openxmlformats.org/drawingml/2006/table">
            <a:tbl>
              <a:tblPr/>
              <a:tblGrid>
                <a:gridCol w="595134"/>
                <a:gridCol w="100751"/>
                <a:gridCol w="597808"/>
                <a:gridCol w="616533"/>
                <a:gridCol w="596470"/>
                <a:gridCol w="596470"/>
                <a:gridCol w="591791"/>
                <a:gridCol w="591791"/>
              </a:tblGrid>
              <a:tr h="915984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36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r</a:t>
                      </a:r>
                      <a:endParaRPr lang="ru-RU" sz="5400" dirty="0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35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86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860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solidFill>
                          <a:srgbClr val="FF00FF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solidFill>
                          <a:srgbClr val="FF00FF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solidFill>
                          <a:srgbClr val="FF00FF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3010" name="Picture 2" descr="C:\Users\GaMLeT\Desktop\Новая папка\5a41614512280aae380a5224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863725"/>
            <a:ext cx="2376488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/>
          <p:cNvSpPr/>
          <p:nvPr/>
        </p:nvSpPr>
        <p:spPr>
          <a:xfrm>
            <a:off x="3059113" y="2420938"/>
            <a:ext cx="979487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067944" y="332656"/>
          <a:ext cx="4286748" cy="5546322"/>
        </p:xfrm>
        <a:graphic>
          <a:graphicData uri="http://schemas.openxmlformats.org/drawingml/2006/table">
            <a:tbl>
              <a:tblPr/>
              <a:tblGrid>
                <a:gridCol w="595134"/>
                <a:gridCol w="100751"/>
                <a:gridCol w="597808"/>
                <a:gridCol w="616533"/>
                <a:gridCol w="596470"/>
                <a:gridCol w="596470"/>
                <a:gridCol w="591791"/>
                <a:gridCol w="591791"/>
              </a:tblGrid>
              <a:tr h="915984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36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r</a:t>
                      </a:r>
                      <a:endParaRPr lang="ru-RU" sz="5400" dirty="0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35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86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o</a:t>
                      </a:r>
                      <a:endParaRPr lang="ru-RU" sz="5400" dirty="0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860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solidFill>
                          <a:srgbClr val="FF00FF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solidFill>
                          <a:srgbClr val="FF00FF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solidFill>
                          <a:srgbClr val="FF00FF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4034" name="Picture 2" descr="C:\Users\GaMLeT\Desktop\Новая папка\5a41614512280aae380a5224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863725"/>
            <a:ext cx="2376488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/>
          <p:cNvSpPr/>
          <p:nvPr/>
        </p:nvSpPr>
        <p:spPr>
          <a:xfrm>
            <a:off x="3059113" y="2420938"/>
            <a:ext cx="979487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067944" y="332656"/>
          <a:ext cx="4286748" cy="5546322"/>
        </p:xfrm>
        <a:graphic>
          <a:graphicData uri="http://schemas.openxmlformats.org/drawingml/2006/table">
            <a:tbl>
              <a:tblPr/>
              <a:tblGrid>
                <a:gridCol w="595134"/>
                <a:gridCol w="100751"/>
                <a:gridCol w="597808"/>
                <a:gridCol w="616533"/>
                <a:gridCol w="596470"/>
                <a:gridCol w="596470"/>
                <a:gridCol w="591791"/>
                <a:gridCol w="591791"/>
              </a:tblGrid>
              <a:tr h="915984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36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r</a:t>
                      </a:r>
                      <a:endParaRPr lang="ru-RU" sz="5400" dirty="0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35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86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o</a:t>
                      </a:r>
                      <a:endParaRPr lang="ru-RU" sz="5400" dirty="0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860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solidFill>
                          <a:srgbClr val="FF00FF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solidFill>
                          <a:srgbClr val="FF00FF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solidFill>
                          <a:srgbClr val="FF00FF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5058" name="Picture 2" descr="C:\Users\GaMLeT\Desktop\Новая папка\ltezndmxodq2mjm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468313" y="2133600"/>
            <a:ext cx="2852737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/>
          <p:cNvSpPr/>
          <p:nvPr/>
        </p:nvSpPr>
        <p:spPr>
          <a:xfrm>
            <a:off x="3563938" y="3213100"/>
            <a:ext cx="936625" cy="50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067944" y="332656"/>
          <a:ext cx="4286748" cy="5678866"/>
        </p:xfrm>
        <a:graphic>
          <a:graphicData uri="http://schemas.openxmlformats.org/drawingml/2006/table">
            <a:tbl>
              <a:tblPr/>
              <a:tblGrid>
                <a:gridCol w="595134"/>
                <a:gridCol w="100751"/>
                <a:gridCol w="597808"/>
                <a:gridCol w="616533"/>
                <a:gridCol w="596470"/>
                <a:gridCol w="596470"/>
                <a:gridCol w="591791"/>
                <a:gridCol w="591791"/>
              </a:tblGrid>
              <a:tr h="915984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36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r</a:t>
                      </a:r>
                      <a:endParaRPr lang="ru-RU" sz="5400" dirty="0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35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86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o</a:t>
                      </a:r>
                      <a:endParaRPr lang="ru-RU" sz="5400" dirty="0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860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4  </a:t>
                      </a:r>
                      <a:r>
                        <a:rPr lang="en-US" sz="2800" b="1" dirty="0" smtClean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en-US" sz="5400" dirty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err="1" smtClean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en-US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n</a:t>
                      </a:r>
                      <a:endParaRPr lang="ru-RU" sz="5400" dirty="0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solidFill>
                          <a:srgbClr val="FF00FF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solidFill>
                          <a:srgbClr val="FF00FF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6082" name="Picture 2" descr="C:\Users\GaMLeT\Desktop\Новая папка\ltezndmxodq2mjm.jp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468313" y="2133600"/>
            <a:ext cx="2852737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/>
          <p:cNvSpPr/>
          <p:nvPr/>
        </p:nvSpPr>
        <p:spPr>
          <a:xfrm>
            <a:off x="3563938" y="3213100"/>
            <a:ext cx="936625" cy="50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7"/>
          <p:cNvSpPr txBox="1">
            <a:spLocks noChangeArrowheads="1"/>
          </p:cNvSpPr>
          <p:nvPr/>
        </p:nvSpPr>
        <p:spPr bwMode="auto">
          <a:xfrm>
            <a:off x="2339975" y="551656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latin typeface="Arial" charset="0"/>
            </a:endParaRPr>
          </a:p>
        </p:txBody>
      </p:sp>
      <p:sp>
        <p:nvSpPr>
          <p:cNvPr id="28674" name="Text Box 28"/>
          <p:cNvSpPr txBox="1">
            <a:spLocks noChangeArrowheads="1"/>
          </p:cNvSpPr>
          <p:nvPr/>
        </p:nvSpPr>
        <p:spPr bwMode="auto">
          <a:xfrm>
            <a:off x="1619250" y="3500438"/>
            <a:ext cx="2881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>
              <a:latin typeface="Arial" charset="0"/>
            </a:endParaRPr>
          </a:p>
        </p:txBody>
      </p:sp>
      <p:sp>
        <p:nvSpPr>
          <p:cNvPr id="28675" name="Text Box 35"/>
          <p:cNvSpPr txBox="1">
            <a:spLocks noChangeArrowheads="1"/>
          </p:cNvSpPr>
          <p:nvPr/>
        </p:nvSpPr>
        <p:spPr bwMode="auto">
          <a:xfrm>
            <a:off x="6588125" y="3500438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>
              <a:latin typeface="Arial" charset="0"/>
            </a:endParaRPr>
          </a:p>
        </p:txBody>
      </p:sp>
      <p:sp>
        <p:nvSpPr>
          <p:cNvPr id="28676" name="Rectangle 44"/>
          <p:cNvSpPr>
            <a:spLocks noChangeArrowheads="1"/>
          </p:cNvSpPr>
          <p:nvPr/>
        </p:nvSpPr>
        <p:spPr bwMode="auto">
          <a:xfrm>
            <a:off x="-396875" y="-1695450"/>
            <a:ext cx="10352088" cy="1169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2400">
                <a:latin typeface="Arial" charset="0"/>
                <a:cs typeface="Times New Roman" pitchFamily="18" charset="0"/>
              </a:rPr>
              <a:t>                                                           </a:t>
            </a:r>
          </a:p>
          <a:p>
            <a:pPr eaLnBrk="0" hangingPunct="0"/>
            <a:r>
              <a:rPr lang="en-US" sz="2400">
                <a:latin typeface="Arial" charset="0"/>
                <a:cs typeface="Times New Roman" pitchFamily="18" charset="0"/>
              </a:rPr>
              <a:t>                                  </a:t>
            </a:r>
          </a:p>
          <a:p>
            <a:pPr eaLnBrk="0" hangingPunct="0"/>
            <a:endParaRPr lang="en-US" sz="2400">
              <a:latin typeface="Arial" charset="0"/>
              <a:cs typeface="Times New Roman" pitchFamily="18" charset="0"/>
            </a:endParaRPr>
          </a:p>
          <a:p>
            <a:pPr eaLnBrk="0" hangingPunct="0"/>
            <a:endParaRPr lang="en-US" sz="2400">
              <a:latin typeface="Arial" charset="0"/>
              <a:cs typeface="Times New Roman" pitchFamily="18" charset="0"/>
            </a:endParaRPr>
          </a:p>
          <a:p>
            <a:pPr eaLnBrk="0" hangingPunct="0"/>
            <a:endParaRPr lang="en-US" sz="2400">
              <a:latin typeface="Arial" charset="0"/>
              <a:cs typeface="Times New Roman" pitchFamily="18" charset="0"/>
            </a:endParaRPr>
          </a:p>
          <a:p>
            <a:pPr eaLnBrk="0" hangingPunct="0"/>
            <a:endParaRPr lang="en-US" sz="2400">
              <a:latin typeface="Arial" charset="0"/>
              <a:cs typeface="Times New Roman" pitchFamily="18" charset="0"/>
            </a:endParaRPr>
          </a:p>
          <a:p>
            <a:pPr algn="ctr" eaLnBrk="0" hangingPunct="0"/>
            <a:r>
              <a:rPr lang="en-US" sz="2400">
                <a:latin typeface="Arial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00FB"/>
                </a:solidFill>
                <a:latin typeface="Arial" charset="0"/>
                <a:cs typeface="Times New Roman" pitchFamily="18" charset="0"/>
              </a:rPr>
              <a:t>Phonetic  exercises</a:t>
            </a:r>
          </a:p>
          <a:p>
            <a:pPr algn="ctr" eaLnBrk="0" hangingPunct="0"/>
            <a:endParaRPr lang="ru-RU" sz="4000">
              <a:solidFill>
                <a:srgbClr val="0000FB"/>
              </a:solidFill>
              <a:latin typeface="Arial" charset="0"/>
              <a:cs typeface="Times New Roman" pitchFamily="18" charset="0"/>
            </a:endParaRPr>
          </a:p>
          <a:p>
            <a:pPr eaLnBrk="0" hangingPunct="0"/>
            <a:r>
              <a:rPr lang="ru-RU" sz="4000">
                <a:solidFill>
                  <a:srgbClr val="0000FB"/>
                </a:solidFill>
                <a:latin typeface="Arial" charset="0"/>
                <a:cs typeface="Times New Roman" pitchFamily="18" charset="0"/>
              </a:rPr>
              <a:t>     </a:t>
            </a:r>
            <a:r>
              <a:rPr lang="en-US" sz="4000" b="1">
                <a:latin typeface="Arial" charset="0"/>
                <a:cs typeface="Times New Roman" pitchFamily="18" charset="0"/>
              </a:rPr>
              <a:t>[</a:t>
            </a:r>
            <a:r>
              <a:rPr lang="en-US" sz="4000" b="1">
                <a:latin typeface="Lucida Sans Unicode" pitchFamily="34" charset="0"/>
              </a:rPr>
              <a:t>w</a:t>
            </a:r>
            <a:r>
              <a:rPr lang="en-US" sz="4000" b="1"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]</a:t>
            </a:r>
            <a:r>
              <a:rPr lang="en-US" sz="4000"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 </a:t>
            </a:r>
            <a:r>
              <a:rPr lang="en-US" sz="4000">
                <a:solidFill>
                  <a:srgbClr val="0050B2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w</a:t>
            </a:r>
            <a:r>
              <a:rPr lang="en-US" sz="4000"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hen</a:t>
            </a:r>
            <a:r>
              <a:rPr lang="ru-RU" sz="4000"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sz="4000"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,</a:t>
            </a:r>
            <a:r>
              <a:rPr lang="en-US" sz="4000">
                <a:solidFill>
                  <a:srgbClr val="0050B2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w</a:t>
            </a:r>
            <a:r>
              <a:rPr lang="en-US" sz="4000"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hat,</a:t>
            </a:r>
            <a:r>
              <a:rPr lang="ru-RU" sz="4000"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sz="4000">
                <a:solidFill>
                  <a:srgbClr val="0050B2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w</a:t>
            </a:r>
            <a:r>
              <a:rPr lang="en-US" sz="4000"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ould,</a:t>
            </a:r>
            <a:r>
              <a:rPr lang="ru-RU" sz="4000"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 </a:t>
            </a:r>
            <a:r>
              <a:rPr lang="en-US" sz="4000">
                <a:solidFill>
                  <a:srgbClr val="0050B2"/>
                </a:solidFill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w</a:t>
            </a:r>
            <a:r>
              <a:rPr lang="en-US" sz="4000">
                <a:latin typeface="Lucida Sans Unicode" pitchFamily="34" charset="0"/>
                <a:ea typeface="Times New Roman" pitchFamily="18" charset="0"/>
                <a:cs typeface="Lucida Sans Unicode" pitchFamily="34" charset="0"/>
              </a:rPr>
              <a:t>inter</a:t>
            </a:r>
            <a:endParaRPr lang="ru-RU" sz="4000">
              <a:solidFill>
                <a:srgbClr val="0000FB"/>
              </a:solidFill>
              <a:latin typeface="Arial" charset="0"/>
            </a:endParaRPr>
          </a:p>
          <a:p>
            <a:pPr eaLnBrk="0" hangingPunct="0"/>
            <a:r>
              <a:rPr lang="en-US" sz="4800">
                <a:latin typeface="Arial" charset="0"/>
                <a:cs typeface="Times New Roman" pitchFamily="18" charset="0"/>
              </a:rPr>
              <a:t>    </a:t>
            </a:r>
            <a:r>
              <a:rPr lang="en-US" sz="4800" b="1">
                <a:latin typeface="Arial" charset="0"/>
                <a:cs typeface="Times New Roman" pitchFamily="18" charset="0"/>
              </a:rPr>
              <a:t>[</a:t>
            </a:r>
            <a:r>
              <a:rPr lang="en-US" sz="4800" b="1">
                <a:latin typeface="Lucida Sans Unicode" pitchFamily="34" charset="0"/>
                <a:cs typeface="Times New Roman" pitchFamily="18" charset="0"/>
              </a:rPr>
              <a:t>ʌ]</a:t>
            </a:r>
            <a:r>
              <a:rPr lang="en-US" sz="4800">
                <a:latin typeface="Arial" charset="0"/>
                <a:cs typeface="Times New Roman" pitchFamily="18" charset="0"/>
              </a:rPr>
              <a:t>  p</a:t>
            </a:r>
            <a:r>
              <a:rPr lang="en-US" sz="4800">
                <a:solidFill>
                  <a:srgbClr val="00B050"/>
                </a:solidFill>
                <a:latin typeface="Arial" charset="0"/>
                <a:cs typeface="Times New Roman" pitchFamily="18" charset="0"/>
              </a:rPr>
              <a:t>u</a:t>
            </a:r>
            <a:r>
              <a:rPr lang="en-US" sz="4800">
                <a:latin typeface="Arial" charset="0"/>
                <a:cs typeface="Times New Roman" pitchFamily="18" charset="0"/>
              </a:rPr>
              <a:t>zzle, </a:t>
            </a:r>
            <a:r>
              <a:rPr lang="en-US" sz="48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b</a:t>
            </a:r>
            <a:r>
              <a:rPr lang="en-US" sz="4800">
                <a:solidFill>
                  <a:srgbClr val="00B050"/>
                </a:solidFill>
                <a:latin typeface="Arial" charset="0"/>
                <a:cs typeface="Times New Roman" pitchFamily="18" charset="0"/>
              </a:rPr>
              <a:t>u</a:t>
            </a:r>
            <a:r>
              <a:rPr lang="en-US" sz="48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s</a:t>
            </a:r>
            <a:r>
              <a:rPr lang="en-US" sz="4800">
                <a:latin typeface="Arial" charset="0"/>
                <a:cs typeface="Times New Roman" pitchFamily="18" charset="0"/>
              </a:rPr>
              <a:t>, d</a:t>
            </a:r>
            <a:r>
              <a:rPr lang="en-US" sz="4800">
                <a:solidFill>
                  <a:srgbClr val="00B050"/>
                </a:solidFill>
                <a:latin typeface="Arial" charset="0"/>
                <a:cs typeface="Times New Roman" pitchFamily="18" charset="0"/>
              </a:rPr>
              <a:t>u</a:t>
            </a:r>
            <a:r>
              <a:rPr lang="en-US" sz="4800">
                <a:latin typeface="Arial" charset="0"/>
                <a:cs typeface="Times New Roman" pitchFamily="18" charset="0"/>
              </a:rPr>
              <a:t>ck, s</a:t>
            </a:r>
            <a:r>
              <a:rPr lang="en-US" sz="4800">
                <a:solidFill>
                  <a:srgbClr val="00B050"/>
                </a:solidFill>
                <a:latin typeface="Arial" charset="0"/>
                <a:cs typeface="Times New Roman" pitchFamily="18" charset="0"/>
              </a:rPr>
              <a:t>u</a:t>
            </a:r>
            <a:r>
              <a:rPr lang="en-US" sz="4800">
                <a:latin typeface="Arial" charset="0"/>
                <a:cs typeface="Times New Roman" pitchFamily="18" charset="0"/>
              </a:rPr>
              <a:t>mmer</a:t>
            </a:r>
          </a:p>
          <a:p>
            <a:pPr eaLnBrk="0" hangingPunct="0"/>
            <a:r>
              <a:rPr lang="en-US" sz="4800">
                <a:latin typeface="Arial" charset="0"/>
                <a:cs typeface="Times New Roman" pitchFamily="18" charset="0"/>
              </a:rPr>
              <a:t>    </a:t>
            </a:r>
            <a:r>
              <a:rPr lang="en-US" sz="4800" b="1">
                <a:latin typeface="Arial" charset="0"/>
                <a:cs typeface="Times New Roman" pitchFamily="18" charset="0"/>
              </a:rPr>
              <a:t>[ə:] </a:t>
            </a:r>
            <a:r>
              <a:rPr lang="en-US" sz="4800">
                <a:latin typeface="Arial" charset="0"/>
                <a:cs typeface="Times New Roman" pitchFamily="18" charset="0"/>
              </a:rPr>
              <a:t>f</a:t>
            </a:r>
            <a:r>
              <a:rPr lang="en-US" sz="480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ir</a:t>
            </a:r>
            <a:r>
              <a:rPr lang="en-US" sz="4800">
                <a:latin typeface="Arial" charset="0"/>
                <a:cs typeface="Times New Roman" pitchFamily="18" charset="0"/>
              </a:rPr>
              <a:t>st, th</a:t>
            </a:r>
            <a:r>
              <a:rPr lang="en-US" sz="480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ir</a:t>
            </a:r>
            <a:r>
              <a:rPr lang="en-US" sz="4800">
                <a:latin typeface="Arial" charset="0"/>
                <a:cs typeface="Times New Roman" pitchFamily="18" charset="0"/>
              </a:rPr>
              <a:t>d, b</a:t>
            </a:r>
            <a:r>
              <a:rPr lang="en-US" sz="480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ir</a:t>
            </a:r>
            <a:r>
              <a:rPr lang="en-US" sz="4800">
                <a:latin typeface="Arial" charset="0"/>
                <a:cs typeface="Times New Roman" pitchFamily="18" charset="0"/>
              </a:rPr>
              <a:t>thday, th</a:t>
            </a:r>
            <a:r>
              <a:rPr lang="en-US" sz="4800">
                <a:solidFill>
                  <a:srgbClr val="0000FF"/>
                </a:solidFill>
                <a:latin typeface="Arial" charset="0"/>
                <a:cs typeface="Times New Roman" pitchFamily="18" charset="0"/>
              </a:rPr>
              <a:t>ir</a:t>
            </a:r>
            <a:r>
              <a:rPr lang="en-US" sz="4800">
                <a:latin typeface="Arial" charset="0"/>
                <a:cs typeface="Times New Roman" pitchFamily="18" charset="0"/>
              </a:rPr>
              <a:t>ty</a:t>
            </a:r>
          </a:p>
          <a:p>
            <a:pPr eaLnBrk="0" hangingPunct="0"/>
            <a:r>
              <a:rPr lang="en-US" sz="4800">
                <a:latin typeface="Arial" charset="0"/>
                <a:cs typeface="Times New Roman" pitchFamily="18" charset="0"/>
              </a:rPr>
              <a:t>    </a:t>
            </a:r>
            <a:r>
              <a:rPr lang="en-US" sz="4000" b="1">
                <a:latin typeface="Arial" charset="0"/>
                <a:cs typeface="Times New Roman" pitchFamily="18" charset="0"/>
              </a:rPr>
              <a:t>[</a:t>
            </a:r>
            <a:r>
              <a:rPr lang="ru-RU" sz="4000" b="1">
                <a:latin typeface="Arial" charset="0"/>
                <a:cs typeface="Times New Roman" pitchFamily="18" charset="0"/>
              </a:rPr>
              <a:t>θ</a:t>
            </a:r>
            <a:r>
              <a:rPr lang="en-US" sz="4000" b="1">
                <a:latin typeface="Arial" charset="0"/>
                <a:cs typeface="Times New Roman" pitchFamily="18" charset="0"/>
              </a:rPr>
              <a:t>]</a:t>
            </a:r>
            <a:r>
              <a:rPr lang="en-US" sz="2400" b="1">
                <a:latin typeface="Arial" charset="0"/>
                <a:cs typeface="Times New Roman" pitchFamily="18" charset="0"/>
              </a:rPr>
              <a:t>    </a:t>
            </a:r>
            <a:r>
              <a:rPr lang="en-US" sz="480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th</a:t>
            </a:r>
            <a:r>
              <a:rPr lang="en-US" sz="4800">
                <a:latin typeface="Arial" charset="0"/>
                <a:cs typeface="Times New Roman" pitchFamily="18" charset="0"/>
              </a:rPr>
              <a:t>ank , six</a:t>
            </a:r>
            <a:r>
              <a:rPr lang="en-US" sz="480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th</a:t>
            </a:r>
            <a:r>
              <a:rPr lang="en-US" sz="4800">
                <a:latin typeface="Arial" charset="0"/>
                <a:cs typeface="Times New Roman" pitchFamily="18" charset="0"/>
              </a:rPr>
              <a:t>, bir</a:t>
            </a:r>
            <a:r>
              <a:rPr lang="en-US" sz="480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th</a:t>
            </a:r>
            <a:r>
              <a:rPr lang="en-US" sz="4800">
                <a:latin typeface="Arial" charset="0"/>
                <a:cs typeface="Times New Roman" pitchFamily="18" charset="0"/>
              </a:rPr>
              <a:t>day, </a:t>
            </a:r>
            <a:r>
              <a:rPr lang="en-US" sz="480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th</a:t>
            </a:r>
            <a:r>
              <a:rPr lang="en-US" sz="4800">
                <a:latin typeface="Arial" charset="0"/>
                <a:cs typeface="Times New Roman" pitchFamily="18" charset="0"/>
              </a:rPr>
              <a:t>ird</a:t>
            </a:r>
          </a:p>
          <a:p>
            <a:pPr eaLnBrk="0" hangingPunct="0"/>
            <a:r>
              <a:rPr lang="en-US" sz="480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   </a:t>
            </a:r>
            <a:r>
              <a:rPr lang="en-US" sz="4000" b="1">
                <a:latin typeface="Arial" charset="0"/>
                <a:cs typeface="Times New Roman" pitchFamily="18" charset="0"/>
              </a:rPr>
              <a:t>[ou]</a:t>
            </a:r>
            <a:r>
              <a:rPr lang="en-US" sz="4800" b="1">
                <a:latin typeface="Arial" charset="0"/>
                <a:cs typeface="Times New Roman" pitchFamily="18" charset="0"/>
              </a:rPr>
              <a:t>  </a:t>
            </a:r>
            <a:r>
              <a:rPr lang="en-US" sz="4800">
                <a:latin typeface="Arial" charset="0"/>
                <a:cs typeface="Times New Roman" pitchFamily="18" charset="0"/>
              </a:rPr>
              <a:t>h</a:t>
            </a:r>
            <a:r>
              <a:rPr lang="en-US" sz="4800">
                <a:solidFill>
                  <a:srgbClr val="FF00FF"/>
                </a:solidFill>
                <a:latin typeface="Arial" charset="0"/>
                <a:cs typeface="Times New Roman" pitchFamily="18" charset="0"/>
              </a:rPr>
              <a:t>o</a:t>
            </a:r>
            <a:r>
              <a:rPr lang="en-US" sz="4800">
                <a:latin typeface="Arial" charset="0"/>
                <a:cs typeface="Times New Roman" pitchFamily="18" charset="0"/>
              </a:rPr>
              <a:t>me, n</a:t>
            </a:r>
            <a:r>
              <a:rPr lang="en-US" sz="4800">
                <a:solidFill>
                  <a:srgbClr val="FF00FF"/>
                </a:solidFill>
                <a:latin typeface="Arial" charset="0"/>
                <a:cs typeface="Times New Roman" pitchFamily="18" charset="0"/>
              </a:rPr>
              <a:t>o</a:t>
            </a:r>
            <a:r>
              <a:rPr lang="en-US" sz="4800">
                <a:latin typeface="Arial" charset="0"/>
                <a:cs typeface="Times New Roman" pitchFamily="18" charset="0"/>
              </a:rPr>
              <a:t>, g</a:t>
            </a:r>
            <a:r>
              <a:rPr lang="en-US" sz="4800">
                <a:solidFill>
                  <a:srgbClr val="FF00FF"/>
                </a:solidFill>
                <a:latin typeface="Arial" charset="0"/>
                <a:cs typeface="Times New Roman" pitchFamily="18" charset="0"/>
              </a:rPr>
              <a:t>o</a:t>
            </a:r>
            <a:r>
              <a:rPr lang="en-US" sz="4800">
                <a:latin typeface="Arial" charset="0"/>
                <a:cs typeface="Times New Roman" pitchFamily="18" charset="0"/>
              </a:rPr>
              <a:t>, r</a:t>
            </a:r>
            <a:r>
              <a:rPr lang="en-US" sz="4800">
                <a:solidFill>
                  <a:srgbClr val="FF00FF"/>
                </a:solidFill>
                <a:latin typeface="Arial" charset="0"/>
                <a:cs typeface="Times New Roman" pitchFamily="18" charset="0"/>
              </a:rPr>
              <a:t>o</a:t>
            </a:r>
            <a:r>
              <a:rPr lang="en-US" sz="4800">
                <a:latin typeface="Arial" charset="0"/>
                <a:cs typeface="Times New Roman" pitchFamily="18" charset="0"/>
              </a:rPr>
              <a:t>se</a:t>
            </a:r>
          </a:p>
          <a:p>
            <a:pPr eaLnBrk="0" hangingPunct="0"/>
            <a:endParaRPr lang="en-US" sz="4800">
              <a:latin typeface="Arial" charset="0"/>
              <a:cs typeface="Times New Roman" pitchFamily="18" charset="0"/>
            </a:endParaRPr>
          </a:p>
          <a:p>
            <a:pPr eaLnBrk="0" hangingPunct="0"/>
            <a:endParaRPr lang="ru-RU" sz="4800">
              <a:latin typeface="Arial" charset="0"/>
            </a:endParaRPr>
          </a:p>
          <a:p>
            <a:pPr eaLnBrk="0" hangingPunct="0"/>
            <a:r>
              <a:rPr lang="en-US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    </a:t>
            </a:r>
            <a:endParaRPr lang="en-US" sz="4400">
              <a:latin typeface="Arial" charset="0"/>
            </a:endParaRPr>
          </a:p>
          <a:p>
            <a:pPr eaLnBrk="0" hangingPunct="0"/>
            <a:endParaRPr lang="en-US" sz="480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pPr eaLnBrk="0" hangingPunct="0"/>
            <a:endParaRPr lang="ru-RU" sz="4800">
              <a:latin typeface="Arial" charset="0"/>
            </a:endParaRPr>
          </a:p>
          <a:p>
            <a:pPr eaLnBrk="0" hangingPunct="0"/>
            <a:endParaRPr lang="ru-RU" sz="4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067944" y="260648"/>
          <a:ext cx="4608513" cy="5678866"/>
        </p:xfrm>
        <a:graphic>
          <a:graphicData uri="http://schemas.openxmlformats.org/drawingml/2006/table">
            <a:tbl>
              <a:tblPr/>
              <a:tblGrid>
                <a:gridCol w="639805"/>
                <a:gridCol w="108313"/>
                <a:gridCol w="642680"/>
                <a:gridCol w="662810"/>
                <a:gridCol w="655845"/>
                <a:gridCol w="626638"/>
                <a:gridCol w="636211"/>
                <a:gridCol w="636211"/>
              </a:tblGrid>
              <a:tr h="915984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36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r</a:t>
                      </a:r>
                      <a:endParaRPr lang="ru-RU" sz="5400" dirty="0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35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86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o</a:t>
                      </a:r>
                      <a:endParaRPr lang="ru-RU" sz="5400" dirty="0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860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en-US" sz="5400" dirty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err="1" smtClean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en-US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n</a:t>
                      </a:r>
                      <a:endParaRPr lang="ru-RU" sz="5400" dirty="0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solidFill>
                          <a:srgbClr val="FF00FF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solidFill>
                          <a:srgbClr val="FF00FF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7106" name="Picture 3" descr="C:\Users\GaMLeT\Desktop\Новая папка\dd42fb4bb1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852738"/>
            <a:ext cx="23050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2843213" y="4076700"/>
            <a:ext cx="1008062" cy="628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067944" y="260648"/>
          <a:ext cx="4608513" cy="5709286"/>
        </p:xfrm>
        <a:graphic>
          <a:graphicData uri="http://schemas.openxmlformats.org/drawingml/2006/table">
            <a:tbl>
              <a:tblPr/>
              <a:tblGrid>
                <a:gridCol w="639805"/>
                <a:gridCol w="108313"/>
                <a:gridCol w="642680"/>
                <a:gridCol w="662810"/>
                <a:gridCol w="655845"/>
                <a:gridCol w="626638"/>
                <a:gridCol w="636211"/>
                <a:gridCol w="636211"/>
              </a:tblGrid>
              <a:tr h="915984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36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r</a:t>
                      </a:r>
                      <a:endParaRPr lang="ru-RU" sz="5400" dirty="0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35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86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o</a:t>
                      </a:r>
                      <a:endParaRPr lang="ru-RU" sz="5400" dirty="0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860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en-US" sz="5400" dirty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err="1" smtClean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en-US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n</a:t>
                      </a:r>
                      <a:endParaRPr lang="ru-RU" sz="5400" dirty="0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en-US" sz="5400" dirty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5400" dirty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endParaRPr lang="en-US" sz="5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en-US" sz="5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ru-RU" sz="5400" dirty="0">
                        <a:solidFill>
                          <a:schemeClr val="tx1"/>
                        </a:solidFill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solidFill>
                          <a:srgbClr val="FF00FF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8130" name="Picture 3" descr="C:\Users\GaMLeT\Desktop\Новая папка\dd42fb4bb1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852738"/>
            <a:ext cx="23050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2843213" y="4076700"/>
            <a:ext cx="1008062" cy="628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067944" y="260648"/>
          <a:ext cx="4608513" cy="5709286"/>
        </p:xfrm>
        <a:graphic>
          <a:graphicData uri="http://schemas.openxmlformats.org/drawingml/2006/table">
            <a:tbl>
              <a:tblPr/>
              <a:tblGrid>
                <a:gridCol w="639805"/>
                <a:gridCol w="108313"/>
                <a:gridCol w="642680"/>
                <a:gridCol w="662810"/>
                <a:gridCol w="655845"/>
                <a:gridCol w="626638"/>
                <a:gridCol w="636211"/>
                <a:gridCol w="636211"/>
              </a:tblGrid>
              <a:tr h="915984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36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r</a:t>
                      </a:r>
                      <a:endParaRPr lang="ru-RU" sz="5400" dirty="0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35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86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o</a:t>
                      </a:r>
                      <a:endParaRPr lang="ru-RU" sz="5400" dirty="0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860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en-US" sz="5400" dirty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err="1" smtClean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en-US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n</a:t>
                      </a:r>
                      <a:endParaRPr lang="ru-RU" sz="5400" dirty="0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en-US" sz="5400" dirty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5400" dirty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endParaRPr lang="en-US" sz="5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en-US" sz="5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ru-RU" sz="5400" dirty="0">
                        <a:solidFill>
                          <a:schemeClr val="tx1"/>
                        </a:solidFill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solidFill>
                          <a:srgbClr val="FF00FF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2843213" y="5157788"/>
            <a:ext cx="1008062" cy="628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9155" name="Рисунок 4" descr="http://shgpi.edu.ru/biblioteka/forum/img/interesnoe_v_ceti/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324350"/>
            <a:ext cx="21018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067944" y="260648"/>
          <a:ext cx="4608513" cy="5709286"/>
        </p:xfrm>
        <a:graphic>
          <a:graphicData uri="http://schemas.openxmlformats.org/drawingml/2006/table">
            <a:tbl>
              <a:tblPr/>
              <a:tblGrid>
                <a:gridCol w="639805"/>
                <a:gridCol w="108313"/>
                <a:gridCol w="642680"/>
                <a:gridCol w="662810"/>
                <a:gridCol w="655845"/>
                <a:gridCol w="626638"/>
                <a:gridCol w="636211"/>
                <a:gridCol w="636211"/>
              </a:tblGrid>
              <a:tr h="915984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36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r</a:t>
                      </a:r>
                      <a:endParaRPr lang="ru-RU" sz="5400" dirty="0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35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86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o</a:t>
                      </a:r>
                      <a:endParaRPr lang="ru-RU" sz="5400" dirty="0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860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en-US" sz="5400" dirty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err="1" smtClean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en-US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n</a:t>
                      </a:r>
                      <a:endParaRPr lang="ru-RU" sz="5400" dirty="0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en-US" sz="5400" dirty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5400" dirty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endParaRPr lang="en-US" sz="5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en-US" sz="5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ru-RU" sz="5400" dirty="0">
                        <a:solidFill>
                          <a:schemeClr val="tx1"/>
                        </a:solidFill>
                      </a:endParaRPr>
                    </a:p>
                  </a:txBody>
                  <a:tcPr marL="67359" marR="673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28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en-US" sz="44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solidFill>
                            <a:srgbClr val="FF00FF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4400" dirty="0">
                        <a:solidFill>
                          <a:srgbClr val="FF00FF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 smtClean="0"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endParaRPr lang="en-US" sz="4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Стрелка вправо 5"/>
          <p:cNvSpPr/>
          <p:nvPr/>
        </p:nvSpPr>
        <p:spPr>
          <a:xfrm>
            <a:off x="2843213" y="5157788"/>
            <a:ext cx="1008062" cy="628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0179" name="Рисунок 4" descr="http://shgpi.edu.ru/biblioteka/forum/img/interesnoe_v_ceti/boo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324350"/>
            <a:ext cx="21018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067944" y="260648"/>
          <a:ext cx="4608513" cy="5709286"/>
        </p:xfrm>
        <a:graphic>
          <a:graphicData uri="http://schemas.openxmlformats.org/drawingml/2006/table">
            <a:tbl>
              <a:tblPr/>
              <a:tblGrid>
                <a:gridCol w="639805"/>
                <a:gridCol w="108313"/>
                <a:gridCol w="642680"/>
                <a:gridCol w="662810"/>
                <a:gridCol w="655845"/>
                <a:gridCol w="626638"/>
                <a:gridCol w="636211"/>
                <a:gridCol w="636211"/>
              </a:tblGrid>
              <a:tr h="915984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36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r</a:t>
                      </a:r>
                      <a:endParaRPr lang="ru-RU" sz="5400" dirty="0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35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86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o</a:t>
                      </a:r>
                      <a:endParaRPr lang="ru-RU" sz="5400" dirty="0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860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en-US" sz="5400" dirty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err="1" smtClean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en-US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n</a:t>
                      </a:r>
                      <a:endParaRPr lang="ru-RU" sz="5400" dirty="0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en-US" sz="5400" dirty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5400" dirty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endParaRPr lang="en-US" sz="5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en-US" sz="5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ru-RU" sz="5400" dirty="0">
                        <a:solidFill>
                          <a:schemeClr val="tx1"/>
                        </a:solidFill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solidFill>
                          <a:srgbClr val="FF00FF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02" name="Picture 3" descr="C:\Users\GaMLeT\Desktop\Новая папка\dd42fb4bb1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221163"/>
            <a:ext cx="23050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2771775" y="4941888"/>
            <a:ext cx="1008063" cy="628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067944" y="260648"/>
          <a:ext cx="4608513" cy="6655690"/>
        </p:xfrm>
        <a:graphic>
          <a:graphicData uri="http://schemas.openxmlformats.org/drawingml/2006/table">
            <a:tbl>
              <a:tblPr/>
              <a:tblGrid>
                <a:gridCol w="639805"/>
                <a:gridCol w="108313"/>
                <a:gridCol w="642680"/>
                <a:gridCol w="662810"/>
                <a:gridCol w="655845"/>
                <a:gridCol w="626638"/>
                <a:gridCol w="636211"/>
                <a:gridCol w="636211"/>
              </a:tblGrid>
              <a:tr h="915984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36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r</a:t>
                      </a:r>
                      <a:endParaRPr lang="ru-RU" sz="5400" dirty="0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35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86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o</a:t>
                      </a:r>
                      <a:endParaRPr lang="ru-RU" sz="5400" dirty="0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u-RU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860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en-US" sz="5400" dirty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err="1" smtClean="0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en-US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5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n</a:t>
                      </a:r>
                      <a:endParaRPr lang="ru-RU" sz="5400" dirty="0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h</a:t>
                      </a:r>
                      <a:endParaRPr lang="en-US" sz="5400" dirty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5400" dirty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endParaRPr lang="en-US" sz="5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</a:t>
                      </a:r>
                      <a:endParaRPr lang="en-US" sz="5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ru-RU" sz="5400" dirty="0">
                        <a:solidFill>
                          <a:schemeClr val="tx1"/>
                        </a:solidFill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en-US" sz="5400" dirty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5400" dirty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5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k</a:t>
                      </a:r>
                      <a:endParaRPr lang="en-US" sz="5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5400" dirty="0">
                        <a:solidFill>
                          <a:schemeClr val="tx1"/>
                        </a:solidFill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</a:t>
                      </a:r>
                      <a:endParaRPr lang="ru-RU" sz="5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en-US" sz="5400" dirty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en-US" sz="5400" dirty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en-US" sz="5400" dirty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5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endParaRPr lang="en-US" sz="5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2226" name="Picture 3" descr="C:\Users\GaMLeT\Desktop\Новая папка\dd42fb4bb1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072063"/>
            <a:ext cx="23050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2714625" y="6229350"/>
            <a:ext cx="1008063" cy="628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139952" y="324990"/>
          <a:ext cx="4286748" cy="6354118"/>
        </p:xfrm>
        <a:graphic>
          <a:graphicData uri="http://schemas.openxmlformats.org/drawingml/2006/table">
            <a:tbl>
              <a:tblPr/>
              <a:tblGrid>
                <a:gridCol w="595134"/>
                <a:gridCol w="100751"/>
                <a:gridCol w="597808"/>
                <a:gridCol w="616533"/>
                <a:gridCol w="596470"/>
                <a:gridCol w="596470"/>
                <a:gridCol w="591791"/>
                <a:gridCol w="591791"/>
              </a:tblGrid>
              <a:tr h="915984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36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b</a:t>
                      </a:r>
                      <a:endParaRPr lang="ru-RU" sz="4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35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Calibri"/>
                          <a:ea typeface="Calibri"/>
                          <a:cs typeface="Times New Roman"/>
                        </a:rPr>
                        <a:t>a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86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ru-RU" sz="4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3860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l</a:t>
                      </a:r>
                      <a:endParaRPr lang="en-US" sz="4800" dirty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2800" b="1" dirty="0"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4800" dirty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9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endParaRPr lang="en-US" sz="4800" dirty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8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 smtClean="0">
                          <a:solidFill>
                            <a:schemeClr val="tx1"/>
                          </a:solidFill>
                          <a:highlight>
                            <a:srgbClr val="00FFFF"/>
                          </a:highlight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en-US" sz="4800" dirty="0">
                        <a:solidFill>
                          <a:schemeClr val="tx1"/>
                        </a:solidFill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Содержимое 9" descr="610x610_gelivye_shary_324805_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81075"/>
            <a:ext cx="37449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>
                <a:solidFill>
                  <a:schemeClr val="bg2">
                    <a:lumMod val="50000"/>
                  </a:schemeClr>
                </a:solidFill>
              </a:rPr>
              <a:t> Clever of you !</a:t>
            </a:r>
            <a:endParaRPr lang="ru-RU" sz="600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Содержимое 8" descr="kids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44613" y="1703388"/>
            <a:ext cx="6454775" cy="43195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Рисунок 3" descr="http://www.proshkolu.ru/content/media/pic/std/1000000/407000/406998-832f1d76d1518c4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 descr="C:\Users\User\Desktop\хаким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220663"/>
            <a:ext cx="4032250" cy="598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30120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C000"/>
                </a:solidFill>
              </a:rPr>
              <a:t>Svetlana </a:t>
            </a:r>
            <a:r>
              <a:rPr lang="en-US" err="1" smtClean="0">
                <a:solidFill>
                  <a:srgbClr val="FFC000"/>
                </a:solidFill>
              </a:rPr>
              <a:t>Vasilevna</a:t>
            </a:r>
            <a:endParaRPr lang="ru-RU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Рисунок 1" descr="http://s48.radikal.ru/i122/1104/12/faf61b2162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1844675"/>
            <a:ext cx="55435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Рисунок 4" descr="http://soobsh.ru/tw_files2/urls_7/4/d-3633/3633_html_7cc52b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84213" y="0"/>
            <a:ext cx="5184776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Box 5"/>
          <p:cNvSpPr txBox="1">
            <a:spLocks noChangeArrowheads="1"/>
          </p:cNvSpPr>
          <p:nvPr/>
        </p:nvSpPr>
        <p:spPr bwMode="auto">
          <a:xfrm>
            <a:off x="971550" y="0"/>
            <a:ext cx="3529013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Happy Birthday!</a:t>
            </a:r>
            <a:endParaRPr lang="ru-RU" sz="2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4" name="TextBox 7"/>
          <p:cNvSpPr txBox="1">
            <a:spLocks noChangeArrowheads="1"/>
          </p:cNvSpPr>
          <p:nvPr/>
        </p:nvSpPr>
        <p:spPr bwMode="auto">
          <a:xfrm>
            <a:off x="5614988" y="1628775"/>
            <a:ext cx="3529012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Happy Birthday!</a:t>
            </a:r>
            <a:endParaRPr lang="ru-RU" sz="2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5" name="Text Box 8"/>
          <p:cNvSpPr txBox="1">
            <a:spLocks noChangeArrowheads="1"/>
          </p:cNvSpPr>
          <p:nvPr/>
        </p:nvSpPr>
        <p:spPr bwMode="auto">
          <a:xfrm>
            <a:off x="684213" y="1196975"/>
            <a:ext cx="29654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Dear teacher!</a:t>
            </a:r>
          </a:p>
          <a:p>
            <a:r>
              <a:rPr lang="en-US">
                <a:solidFill>
                  <a:schemeClr val="accent1"/>
                </a:solidFill>
              </a:rPr>
              <a:t>I wish you</a:t>
            </a:r>
          </a:p>
          <a:p>
            <a:r>
              <a:rPr lang="en-US">
                <a:solidFill>
                  <a:schemeClr val="accent1"/>
                </a:solidFill>
              </a:rPr>
              <a:t>Be happy!</a:t>
            </a:r>
          </a:p>
          <a:p>
            <a:r>
              <a:rPr lang="en-US">
                <a:solidFill>
                  <a:schemeClr val="accent1"/>
                </a:solidFill>
              </a:rPr>
              <a:t>Love, … .</a:t>
            </a:r>
            <a:endParaRPr lang="ru-RU">
              <a:solidFill>
                <a:schemeClr val="accent1"/>
              </a:solidFill>
            </a:endParaRPr>
          </a:p>
        </p:txBody>
      </p:sp>
      <p:sp>
        <p:nvSpPr>
          <p:cNvPr id="56326" name="Text Box 9"/>
          <p:cNvSpPr txBox="1">
            <a:spLocks noChangeArrowheads="1"/>
          </p:cNvSpPr>
          <p:nvPr/>
        </p:nvSpPr>
        <p:spPr bwMode="auto">
          <a:xfrm>
            <a:off x="5003800" y="2708275"/>
            <a:ext cx="24479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9900"/>
                </a:solidFill>
              </a:rPr>
              <a:t>Dear teacher!</a:t>
            </a:r>
          </a:p>
          <a:p>
            <a:r>
              <a:rPr lang="en-US">
                <a:solidFill>
                  <a:srgbClr val="009900"/>
                </a:solidFill>
              </a:rPr>
              <a:t>I wish you</a:t>
            </a:r>
          </a:p>
          <a:p>
            <a:r>
              <a:rPr lang="en-US">
                <a:solidFill>
                  <a:srgbClr val="009900"/>
                </a:solidFill>
              </a:rPr>
              <a:t>Good luck!</a:t>
            </a:r>
          </a:p>
          <a:p>
            <a:r>
              <a:rPr lang="en-US">
                <a:solidFill>
                  <a:srgbClr val="009900"/>
                </a:solidFill>
              </a:rPr>
              <a:t>Love, … </a:t>
            </a:r>
            <a:endParaRPr lang="ru-RU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 descr="http://lol54.ru/uploads/posts/2008-12/thumbs/1230630446_winter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3429000"/>
            <a:ext cx="5626968" cy="3874442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2">
                    <a:lumMod val="10000"/>
                  </a:schemeClr>
                </a:solidFill>
              </a:rPr>
              <a:t>Winter months </a:t>
            </a:r>
            <a:r>
              <a:rPr lang="ru-RU" smtClean="0">
                <a:solidFill>
                  <a:schemeClr val="bg2">
                    <a:lumMod val="10000"/>
                  </a:schemeClr>
                </a:solidFill>
              </a:rPr>
              <a:t>:</a:t>
            </a:r>
            <a:br>
              <a:rPr lang="ru-RU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mtClean="0">
                <a:solidFill>
                  <a:schemeClr val="bg2">
                    <a:lumMod val="10000"/>
                  </a:schemeClr>
                </a:solidFill>
              </a:rPr>
              <a:t>January</a:t>
            </a:r>
            <a:br>
              <a:rPr lang="en-US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mtClean="0">
                <a:solidFill>
                  <a:schemeClr val="bg2">
                    <a:lumMod val="10000"/>
                  </a:schemeClr>
                </a:solidFill>
              </a:rPr>
              <a:t>February</a:t>
            </a:r>
            <a:br>
              <a:rPr lang="en-US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mtClean="0">
                <a:solidFill>
                  <a:schemeClr val="bg2">
                    <a:lumMod val="10000"/>
                  </a:schemeClr>
                </a:solidFill>
              </a:rPr>
              <a:t>December</a:t>
            </a:r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smtClean="0">
                <a:solidFill>
                  <a:schemeClr val="bg2">
                    <a:lumMod val="50000"/>
                  </a:schemeClr>
                </a:solidFill>
              </a:rPr>
              <a:t>Let’s  sing</a:t>
            </a:r>
            <a:endParaRPr lang="ru-RU" sz="60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611188" y="1484313"/>
            <a:ext cx="822960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"/>
              <a:defRPr/>
            </a:pPr>
            <a:r>
              <a:rPr lang="en-US" dirty="0" smtClean="0"/>
              <a:t>Happy birthday to you,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Happy birthday to you,                              Happy birthday , dear teacher,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Happy birthday to you!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7347" name="Picture 6" descr="PARTY2[1]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932363" y="4076700"/>
            <a:ext cx="2286000" cy="1847850"/>
          </a:xfrm>
        </p:spPr>
      </p:pic>
      <p:sp>
        <p:nvSpPr>
          <p:cNvPr id="57348" name="WordArt 9"/>
          <p:cNvSpPr>
            <a:spLocks noChangeArrowheads="1" noChangeShapeType="1" noTextEdit="1"/>
          </p:cNvSpPr>
          <p:nvPr/>
        </p:nvSpPr>
        <p:spPr bwMode="auto">
          <a:xfrm>
            <a:off x="1331913" y="476250"/>
            <a:ext cx="5976937" cy="12239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2">
                    <a:lumMod val="25000"/>
                  </a:schemeClr>
                </a:solidFill>
              </a:rPr>
              <a:t>The lesson is…</a:t>
            </a:r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8370" name="Содержимое 2"/>
          <p:cNvSpPr>
            <a:spLocks noGrp="1"/>
          </p:cNvSpPr>
          <p:nvPr>
            <p:ph idx="1"/>
          </p:nvPr>
        </p:nvSpPr>
        <p:spPr>
          <a:xfrm>
            <a:off x="395288" y="0"/>
            <a:ext cx="8229600" cy="6858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sz="6600" b="1" smtClean="0">
              <a:solidFill>
                <a:srgbClr val="FF0000"/>
              </a:solidFill>
            </a:endParaRPr>
          </a:p>
          <a:p>
            <a:r>
              <a:rPr lang="en-US" sz="6000" b="1" smtClean="0">
                <a:solidFill>
                  <a:srgbClr val="FF0000"/>
                </a:solidFill>
              </a:rPr>
              <a:t>Fine! </a:t>
            </a:r>
            <a:endParaRPr lang="en-US" sz="6000" b="1" smtClean="0"/>
          </a:p>
          <a:p>
            <a:endParaRPr lang="en-US" sz="6000" b="1" smtClean="0"/>
          </a:p>
          <a:p>
            <a:r>
              <a:rPr lang="en-US" sz="6000" b="1" smtClean="0">
                <a:solidFill>
                  <a:srgbClr val="007E39"/>
                </a:solidFill>
              </a:rPr>
              <a:t>Good! </a:t>
            </a:r>
            <a:endParaRPr lang="en-US" sz="6000" b="1" smtClean="0"/>
          </a:p>
          <a:p>
            <a:endParaRPr lang="en-US" sz="6000" b="1" smtClean="0"/>
          </a:p>
          <a:p>
            <a:r>
              <a:rPr lang="en-US" sz="6000" b="1" smtClean="0">
                <a:solidFill>
                  <a:srgbClr val="FFC000"/>
                </a:solidFill>
              </a:rPr>
              <a:t>OK! </a:t>
            </a:r>
            <a:endParaRPr lang="ru-RU" sz="6000" b="1" smtClean="0">
              <a:solidFill>
                <a:srgbClr val="FFC000"/>
              </a:solidFill>
            </a:endParaRPr>
          </a:p>
        </p:txBody>
      </p:sp>
      <p:pic>
        <p:nvPicPr>
          <p:cNvPr id="58371" name="Picture 11" descr="http://www.openclass.ru/sites/default/files/comments/12504/school02-3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989138"/>
            <a:ext cx="40640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Рисунок 6" descr="http://oboi.kards.qip.ru/images/wallpaper/fa/fb/64506_prev_4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2060"/>
                </a:solidFill>
              </a:rPr>
              <a:t>Homework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59395" name="Содержимое 2"/>
          <p:cNvSpPr>
            <a:spLocks noGrp="1"/>
          </p:cNvSpPr>
          <p:nvPr>
            <p:ph sz="half" idx="1"/>
          </p:nvPr>
        </p:nvSpPr>
        <p:spPr>
          <a:xfrm>
            <a:off x="4716463" y="1412875"/>
            <a:ext cx="4038600" cy="4525963"/>
          </a:xfrm>
        </p:spPr>
        <p:txBody>
          <a:bodyPr/>
          <a:lstStyle/>
          <a:p>
            <a:r>
              <a:rPr lang="en-US" sz="3600" b="1" smtClean="0"/>
              <a:t>AB</a:t>
            </a:r>
            <a:r>
              <a:rPr lang="ru-RU" sz="3600" b="1" smtClean="0"/>
              <a:t> </a:t>
            </a:r>
            <a:r>
              <a:rPr lang="en-US" sz="3600" b="1" smtClean="0"/>
              <a:t>p</a:t>
            </a:r>
            <a:r>
              <a:rPr lang="ru-RU" sz="3600" b="1" smtClean="0"/>
              <a:t>. 26</a:t>
            </a:r>
            <a:r>
              <a:rPr lang="en-US" sz="3600" b="1" smtClean="0"/>
              <a:t> ex. 1,2</a:t>
            </a:r>
          </a:p>
          <a:p>
            <a:endParaRPr lang="en-US" smtClean="0"/>
          </a:p>
          <a:p>
            <a:r>
              <a:rPr lang="en-US" sz="3600" b="1" smtClean="0"/>
              <a:t>Birthday card</a:t>
            </a:r>
            <a:r>
              <a:rPr lang="en-US" sz="3600" smtClean="0"/>
              <a:t>.</a:t>
            </a:r>
            <a:endParaRPr lang="ru-RU" sz="3600" smtClean="0"/>
          </a:p>
          <a:p>
            <a:pPr>
              <a:buFontTx/>
              <a:buNone/>
            </a:pPr>
            <a:endParaRPr lang="ru-RU" smtClean="0"/>
          </a:p>
        </p:txBody>
      </p:sp>
      <p:sp>
        <p:nvSpPr>
          <p:cNvPr id="59396" name="Содержимое 4"/>
          <p:cNvSpPr>
            <a:spLocks noGrp="1"/>
          </p:cNvSpPr>
          <p:nvPr>
            <p:ph sz="half" idx="2"/>
          </p:nvPr>
        </p:nvSpPr>
        <p:spPr>
          <a:xfrm>
            <a:off x="4787900" y="1700213"/>
            <a:ext cx="4038600" cy="4525962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1" descr="http://img1.liveinternet.ru/images/attach/c/8/100/735/100735717_post13025562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850" y="260350"/>
            <a:ext cx="4572000" cy="42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Spring months </a:t>
            </a:r>
            <a:r>
              <a:rPr lang="ru-RU" sz="48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48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March</a:t>
            </a:r>
          </a:p>
          <a:p>
            <a:pPr algn="ctr">
              <a:defRPr/>
            </a:pPr>
            <a:r>
              <a:rPr lang="en-US" sz="48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April</a:t>
            </a:r>
          </a:p>
          <a:p>
            <a:pPr algn="ctr">
              <a:defRPr/>
            </a:pPr>
            <a:r>
              <a:rPr lang="en-US" sz="48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June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1" descr="http://i033.radikal.ru/0908/cb/a18b92001e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850" y="260350"/>
            <a:ext cx="4895850" cy="42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Summer months </a:t>
            </a: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June</a:t>
            </a:r>
          </a:p>
          <a:p>
            <a:pPr algn="ctr"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July</a:t>
            </a:r>
          </a:p>
          <a:p>
            <a:pPr algn="ctr"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April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" descr="http://stat18.privet.ru/lr/0a2057efd09e386f46593f608edf64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850" y="260350"/>
            <a:ext cx="4895850" cy="42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Autumn months </a:t>
            </a:r>
            <a:r>
              <a:rPr lang="ru-RU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September</a:t>
            </a:r>
          </a:p>
          <a:p>
            <a:pPr algn="ctr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October</a:t>
            </a:r>
          </a:p>
          <a:p>
            <a:pPr algn="ctr">
              <a:defRPr/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November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2060"/>
                </a:solidFill>
              </a:rPr>
              <a:t>When’s your birthday?</a:t>
            </a:r>
            <a:br>
              <a:rPr lang="en-US" smtClean="0">
                <a:solidFill>
                  <a:srgbClr val="002060"/>
                </a:solidFill>
              </a:rPr>
            </a:br>
            <a:r>
              <a:rPr lang="en-US" smtClean="0">
                <a:solidFill>
                  <a:srgbClr val="FFC000"/>
                </a:solidFill>
              </a:rPr>
              <a:t/>
            </a:r>
            <a:br>
              <a:rPr lang="en-US" smtClean="0">
                <a:solidFill>
                  <a:srgbClr val="FFC000"/>
                </a:solidFill>
              </a:rPr>
            </a:br>
            <a:r>
              <a:rPr lang="en-US" sz="6600" smtClean="0">
                <a:solidFill>
                  <a:srgbClr val="7030A0"/>
                </a:solidFill>
              </a:rPr>
              <a:t>My birthday’s in … .</a:t>
            </a:r>
            <a:endParaRPr lang="ru-RU" sz="660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6000" smtClean="0">
                <a:solidFill>
                  <a:schemeClr val="bg2">
                    <a:lumMod val="50000"/>
                  </a:schemeClr>
                </a:solidFill>
              </a:rPr>
              <a:t>Presents</a:t>
            </a:r>
            <a:endParaRPr lang="ru-RU" sz="600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4818" name="Picture 46" descr="9K1DCA76UR5ECAW46BH1CAUP5AXYCAU6TCAVCA71N0FVCA760N8CCAYXD330CAPCOD6XCA5SALVNCAZBFSTPCARLZQN0CA6TIM3MCAK1PH0KCA4HOR6LCA45Y4KSCAKK95SRCABT348X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0"/>
            <a:ext cx="1752600" cy="1657350"/>
          </a:xfrm>
        </p:spPr>
      </p:pic>
      <p:pic>
        <p:nvPicPr>
          <p:cNvPr id="34819" name="Picture 66" descr="veshy040[1]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292600"/>
            <a:ext cx="1503363" cy="2187575"/>
          </a:xfrm>
        </p:spPr>
      </p:pic>
      <p:pic>
        <p:nvPicPr>
          <p:cNvPr id="34820" name="Picture 48" descr="4XEACA1IHU46CAFUVMQYCAK2NMOCCALTOOD0CA5WW9URCA1CG7DKCABVCJ55CAK9VIWHCAUKVW1GCAX5DC0TCAVMG10YCA0S0VOVCAUIW37ICAL9XLXPCARSJH4ECA5E8YXKCA9QIF4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284663" y="2492375"/>
            <a:ext cx="2116137" cy="1657350"/>
          </a:xfrm>
        </p:spPr>
      </p:pic>
      <p:pic>
        <p:nvPicPr>
          <p:cNvPr id="34821" name="Picture 54" descr="3B1YCA7AGXVBCANAS41WCATLLY76CAER0R03CAVBCKSSCAO5V23GCA8X4001CAA0UC4DCAHBDCJ1CAPTWQ3ICAUIDLMWCA958KLTCAQTTHJQCA9VVWV5CAPLYA77CAFB1J5LCA1TZIP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692150"/>
            <a:ext cx="20796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9" name="WordArt 59"/>
          <p:cNvSpPr>
            <a:spLocks noChangeArrowheads="1" noChangeShapeType="1" noTextEdit="1"/>
          </p:cNvSpPr>
          <p:nvPr/>
        </p:nvSpPr>
        <p:spPr bwMode="auto">
          <a:xfrm>
            <a:off x="2268538" y="-431800"/>
            <a:ext cx="518318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4823" name="Picture 15" descr="C:\Users\GaMLeT\Desktop\Новая папка\_38983959_kidscov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7813" y="4292600"/>
            <a:ext cx="1511300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16" descr="C:\Users\GaMLeT\Desktop\Новая папка\14524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575" y="4292600"/>
            <a:ext cx="2268538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17" descr="C:\Users\GaMLeT\Desktop\Новая папка\main_product_1290274651053404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6825" y="692150"/>
            <a:ext cx="17272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2" descr="C:\Users\GaMLeT\Desktop\Новая папка\5a41614512280aae380a5224d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773238"/>
            <a:ext cx="1824038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Рисунок 15" descr="http://roller.ru/content/text/18/1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95513" y="2349500"/>
            <a:ext cx="197485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Рисунок 16" descr="http://karapuzya.com.ua/storage/products/0/0/2/0/5/6/1-20090825_11572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75463" y="1989138"/>
            <a:ext cx="1981200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Рисунок 17" descr="http://www.fermer1.ru/sites/default/files/pictures/picture-12877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80063" y="4365625"/>
            <a:ext cx="1655762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Рисунок 18" descr="http://tablets-planet.com/wp-content/uploads/2011/07/Zenithink-epad-tablet-e1312054270596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48513" y="4581525"/>
            <a:ext cx="1995487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Рисунок 19" descr="http://www.hi-fi.ru/upload/da0/da011528da38febc76ef2ff9fb19a7e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8488" y="260350"/>
            <a:ext cx="19446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2060"/>
                </a:solidFill>
              </a:rPr>
              <a:t>What would you like for your birthday?</a:t>
            </a:r>
            <a:br>
              <a:rPr lang="en-US" smtClean="0">
                <a:solidFill>
                  <a:srgbClr val="002060"/>
                </a:solidFill>
              </a:rPr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z="9600" smtClean="0">
                <a:solidFill>
                  <a:srgbClr val="7030A0"/>
                </a:solidFill>
              </a:rPr>
              <a:t>I’d like … .</a:t>
            </a:r>
            <a:endParaRPr lang="ru-RU" sz="960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</Template>
  <TotalTime>1524</TotalTime>
  <Words>609</Words>
  <Application>Microsoft Office PowerPoint</Application>
  <PresentationFormat>Экран (4:3)</PresentationFormat>
  <Paragraphs>346</Paragraphs>
  <Slides>32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Welcome</vt:lpstr>
      <vt:lpstr>1_Welcome</vt:lpstr>
      <vt:lpstr>Слайд 1</vt:lpstr>
      <vt:lpstr>Слайд 2</vt:lpstr>
      <vt:lpstr>Winter months : January February December</vt:lpstr>
      <vt:lpstr>Слайд 4</vt:lpstr>
      <vt:lpstr>Слайд 5</vt:lpstr>
      <vt:lpstr>Слайд 6</vt:lpstr>
      <vt:lpstr>When’s your birthday?  My birthday’s in … .</vt:lpstr>
      <vt:lpstr>Presents</vt:lpstr>
      <vt:lpstr>What would you like for your birthday?   I’d like … .</vt:lpstr>
      <vt:lpstr>Let’s  sing</vt:lpstr>
      <vt:lpstr>Let’s   play!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 Clever of you !</vt:lpstr>
      <vt:lpstr>Svetlana Vasilevna</vt:lpstr>
      <vt:lpstr>Слайд 29</vt:lpstr>
      <vt:lpstr>Let’s  sing</vt:lpstr>
      <vt:lpstr>The lesson is…</vt:lpstr>
      <vt:lpstr>Homework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Смирнова Л.Б.</dc:creator>
  <cp:lastModifiedBy>Admin</cp:lastModifiedBy>
  <cp:revision>125</cp:revision>
  <dcterms:created xsi:type="dcterms:W3CDTF">2007-02-28T18:02:40Z</dcterms:created>
  <dcterms:modified xsi:type="dcterms:W3CDTF">2014-02-01T19:16:03Z</dcterms:modified>
</cp:coreProperties>
</file>