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2"/>
  </p:notesMasterIdLst>
  <p:handoutMasterIdLst>
    <p:handoutMasterId r:id="rId13"/>
  </p:handoutMasterIdLst>
  <p:sldIdLst>
    <p:sldId id="258" r:id="rId2"/>
    <p:sldId id="290" r:id="rId3"/>
    <p:sldId id="287" r:id="rId4"/>
    <p:sldId id="292" r:id="rId5"/>
    <p:sldId id="288" r:id="rId6"/>
    <p:sldId id="297" r:id="rId7"/>
    <p:sldId id="298" r:id="rId8"/>
    <p:sldId id="294" r:id="rId9"/>
    <p:sldId id="295" r:id="rId10"/>
    <p:sldId id="28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C0D0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30" autoAdjust="0"/>
    <p:restoredTop sz="94660"/>
  </p:normalViewPr>
  <p:slideViewPr>
    <p:cSldViewPr>
      <p:cViewPr varScale="1">
        <p:scale>
          <a:sx n="119" d="100"/>
          <a:sy n="119" d="100"/>
        </p:scale>
        <p:origin x="-13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13368"/>
    </p:cViewPr>
  </p:sorterViewPr>
  <p:notesViewPr>
    <p:cSldViewPr>
      <p:cViewPr varScale="1">
        <p:scale>
          <a:sx n="41" d="100"/>
          <a:sy n="41" d="100"/>
        </p:scale>
        <p:origin x="-1524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96A2B22-EE00-475A-91AE-B2087835D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ru-R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808C7D8-C367-4B09-8D2D-D4D01223ECED}" type="datetimeFigureOut">
              <a:rPr lang="ru-RU"/>
              <a:pPr/>
              <a:t>01.11.2013</a:t>
            </a:fld>
            <a:endParaRPr lang="ru-RU"/>
          </a:p>
        </p:txBody>
      </p:sp>
      <p:sp>
        <p:nvSpPr>
          <p:cNvPr id="512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ru-RU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AEB3ABE-E412-486C-A34C-52CF3554F7F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2228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4AAD61F-D960-4C37-ADE2-7C8B879DD314}" type="slidenum">
              <a:rPr lang="ru-RU" sz="1200"/>
              <a:pPr algn="r"/>
              <a:t>3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4710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4710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4710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4711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71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711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E3AF58-660D-4D71-8E6F-E9BE3B98C7FA}" type="datetimeFigureOut">
              <a:rPr lang="ru-RU"/>
              <a:pPr/>
              <a:t>01.11.2013</a:t>
            </a:fld>
            <a:endParaRPr lang="ru-RU"/>
          </a:p>
        </p:txBody>
      </p:sp>
      <p:sp>
        <p:nvSpPr>
          <p:cNvPr id="4711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59F25FA9-FF87-46D2-A2C7-82A87D55488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71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7D6AF5-D4B7-4C0A-A25B-511193B91870}" type="datetimeFigureOut">
              <a:rPr lang="ru-RU"/>
              <a:pPr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21DCE-74D2-4514-8788-D7F5240A36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977E69-5DC6-4381-A96A-64B7F5D65DEC}" type="datetimeFigureOut">
              <a:rPr lang="ru-RU"/>
              <a:pPr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8BB48-42AD-4AF3-8A10-D5A5D338CC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D849D5-7A59-4DC0-A676-7EA84A53B2AF}" type="datetimeFigureOut">
              <a:rPr lang="ru-RU"/>
              <a:pPr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44F35-08DC-44DC-9BB4-BB7E657FA2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EE1C9F-5256-4AD5-AE75-61BBA50A4C1B}" type="datetimeFigureOut">
              <a:rPr lang="ru-RU"/>
              <a:pPr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52F5A-1AC6-481B-AEA3-8216F10841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786C41-CE5F-453E-A195-73E57CB8ACF8}" type="datetimeFigureOut">
              <a:rPr lang="ru-RU"/>
              <a:pPr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63A3A-EE6D-40A1-9C25-1A64C24D9A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8A7F7B-8A6A-489B-8FBE-6392E1DA396E}" type="datetimeFigureOut">
              <a:rPr lang="ru-RU"/>
              <a:pPr/>
              <a:t>01.11.2013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8CAF0-1D30-4DF9-91E4-D0849C68AB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D72B2-BA10-4D9F-9B28-5872D13CB0D6}" type="datetimeFigureOut">
              <a:rPr lang="ru-RU"/>
              <a:pPr/>
              <a:t>01.11.2013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E8CC87-D6E2-471D-8EA0-6349AECF67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D5491-8C46-4999-A987-AA8EBBBC5C7C}" type="datetimeFigureOut">
              <a:rPr lang="ru-RU"/>
              <a:pPr/>
              <a:t>01.11.2013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5DB87-9BB8-451E-A955-8DF84C7E71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956A82-6656-4C45-9EFF-1839D4D774C6}" type="datetimeFigureOut">
              <a:rPr lang="ru-RU"/>
              <a:pPr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D4B44-B214-486C-BD00-A612D937B2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EC916F-DF00-49AE-BAB7-01E701E8CF84}" type="datetimeFigureOut">
              <a:rPr lang="ru-RU"/>
              <a:pPr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2DF51-6831-40DE-9B81-D38803820A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4608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60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60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4608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60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60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4608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609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C6991B-90E8-488F-B294-8C50BBC67931}" type="datetimeFigureOut">
              <a:rPr lang="ru-RU"/>
              <a:pPr/>
              <a:t>01.11.2013</a:t>
            </a:fld>
            <a:endParaRPr lang="ru-RU"/>
          </a:p>
        </p:txBody>
      </p:sp>
      <p:sp>
        <p:nvSpPr>
          <p:cNvPr id="460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609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C04B5BC6-D42E-4F7C-B34B-7FA351F3FA4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0"/>
          <p:cNvSpPr>
            <a:spLocks noGrp="1" noChangeArrowheads="1"/>
          </p:cNvSpPr>
          <p:nvPr>
            <p:ph type="ctrTitle" idx="4294967295"/>
          </p:nvPr>
        </p:nvSpPr>
        <p:spPr>
          <a:xfrm>
            <a:off x="1979613" y="2276475"/>
            <a:ext cx="6950075" cy="1652591"/>
          </a:xfrm>
        </p:spPr>
        <p:txBody>
          <a:bodyPr anchor="ctr"/>
          <a:lstStyle/>
          <a:p>
            <a:pPr algn="r"/>
            <a:r>
              <a:rPr lang="en-US" sz="1600" dirty="0">
                <a:solidFill>
                  <a:srgbClr val="FFFFFF"/>
                </a:solidFill>
              </a:rPr>
              <a:t>      </a:t>
            </a:r>
            <a:br>
              <a:rPr lang="en-US" sz="1600" dirty="0">
                <a:solidFill>
                  <a:srgbClr val="FFFFFF"/>
                </a:solidFill>
              </a:rPr>
            </a:br>
            <a:r>
              <a:rPr lang="ru-RU" dirty="0">
                <a:solidFill>
                  <a:srgbClr val="FFFFFF"/>
                </a:solidFill>
              </a:rPr>
              <a:t>              </a:t>
            </a:r>
            <a:r>
              <a:rPr lang="ru-RU" sz="3200" dirty="0" smtClean="0">
                <a:solidFill>
                  <a:schemeClr val="tx1"/>
                </a:solidFill>
              </a:rPr>
              <a:t>Формирование </a:t>
            </a:r>
            <a:r>
              <a:rPr lang="ru-RU" sz="3200" dirty="0">
                <a:solidFill>
                  <a:schemeClr val="tx1"/>
                </a:solidFill>
              </a:rPr>
              <a:t>регулятивных универсальных учебных действий в учебной и </a:t>
            </a:r>
            <a:r>
              <a:rPr lang="ru-RU" sz="3200" dirty="0" err="1">
                <a:solidFill>
                  <a:schemeClr val="tx1"/>
                </a:solidFill>
              </a:rPr>
              <a:t>внеучебной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деятельности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Rectangle 45"/>
          <p:cNvSpPr txBox="1">
            <a:spLocks noChangeArrowheads="1"/>
          </p:cNvSpPr>
          <p:nvPr/>
        </p:nvSpPr>
        <p:spPr bwMode="auto">
          <a:xfrm>
            <a:off x="642938" y="4714875"/>
            <a:ext cx="82296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endParaRPr lang="ru-RU" sz="2000" b="1" i="1" kern="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6072206"/>
            <a:ext cx="72152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Электронное периодическое издание НАУКОГРАД</a:t>
            </a:r>
            <a:endParaRPr lang="ru-RU" sz="1600" dirty="0" smtClean="0">
              <a:solidFill>
                <a:srgbClr val="0070C0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сентябрь - октябрь 2013 года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142852"/>
            <a:ext cx="735811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Всероссийский интернет-семинар </a:t>
            </a:r>
            <a:r>
              <a:rPr lang="ru-RU" sz="1600" dirty="0" smtClean="0">
                <a:solidFill>
                  <a:srgbClr val="0070C0"/>
                </a:solidFill>
              </a:rPr>
              <a:t/>
            </a:r>
            <a:br>
              <a:rPr lang="ru-RU" sz="1600" dirty="0" smtClean="0">
                <a:solidFill>
                  <a:srgbClr val="0070C0"/>
                </a:solidFill>
              </a:rPr>
            </a:br>
            <a:r>
              <a:rPr lang="ru-RU" sz="1600" b="1" dirty="0" smtClean="0">
                <a:solidFill>
                  <a:srgbClr val="0070C0"/>
                </a:solidFill>
              </a:rPr>
              <a:t>"Универсальные учебные действия как основа построения</a:t>
            </a:r>
            <a:endParaRPr lang="ru-RU" sz="1600" dirty="0" smtClean="0">
              <a:solidFill>
                <a:srgbClr val="0070C0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целостного образовательно-воспитательного процесса»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500166" y="4357694"/>
            <a:ext cx="592935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Юлдыбаева Алина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Шамилевна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учитель начальных классов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Муниципальное автономное общеобразовательное учреждение средняя общеобразовательная школа №37 Октябрьского городского округа город Уфа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Республика Башкортостан, город Уфа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9772" y="2967335"/>
            <a:ext cx="764446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905">
                  <a:solidFill>
                    <a:srgbClr val="7030A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Спасибо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 sz="4400" b="0"/>
              <a:t>Роль начальной школы</a:t>
            </a:r>
          </a:p>
        </p:txBody>
      </p:sp>
      <p:sp>
        <p:nvSpPr>
          <p:cNvPr id="57347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ru-RU" b="1"/>
          </a:p>
          <a:p>
            <a:r>
              <a:rPr lang="ru-RU" b="1"/>
              <a:t>интеграция</a:t>
            </a:r>
          </a:p>
          <a:p>
            <a:r>
              <a:rPr lang="ru-RU" b="1"/>
              <a:t>обобщение</a:t>
            </a:r>
          </a:p>
          <a:p>
            <a:r>
              <a:rPr lang="ru-RU" b="1"/>
              <a:t>осмысление новых знаний</a:t>
            </a:r>
          </a:p>
          <a:p>
            <a:r>
              <a:rPr lang="ru-RU" b="1"/>
              <a:t>умение связать новые знания с жизненным опытом</a:t>
            </a:r>
          </a:p>
          <a:p>
            <a:endParaRPr lang="ru-RU"/>
          </a:p>
        </p:txBody>
      </p:sp>
      <p:pic>
        <p:nvPicPr>
          <p:cNvPr id="57348" name="Picture 4" descr="j042974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2349500"/>
            <a:ext cx="2595563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/>
            <a:r>
              <a:rPr lang="ru-RU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Универсальные </a:t>
            </a:r>
            <a:br>
              <a:rPr lang="ru-RU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учебные действия  (УУД)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2332038"/>
            <a:ext cx="8229600" cy="4525962"/>
          </a:xfrm>
        </p:spPr>
        <p:txBody>
          <a:bodyPr/>
          <a:lstStyle/>
          <a:p>
            <a:r>
              <a:rPr lang="ru-RU" sz="31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обеспечивают способность учащегося к САМОразвитию и САМОсовершенствованию </a:t>
            </a:r>
          </a:p>
          <a:p>
            <a:pPr>
              <a:buFont typeface="Wingdings" pitchFamily="2" charset="2"/>
              <a:buNone/>
            </a:pPr>
            <a:r>
              <a:rPr lang="ru-RU" sz="31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посредством сознательного и активного присвоения нового социального опыта. Умение учиться и развиваться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endParaRPr lang="ru-RU"/>
          </a:p>
        </p:txBody>
      </p:sp>
      <p:pic>
        <p:nvPicPr>
          <p:cNvPr id="59395" name="Picture 2" descr="H:\семинар\раздаточный материал\uud-shema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-171450"/>
            <a:ext cx="9144000" cy="7232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/>
              <a:t>результатами формирования регулятивных универсальных учебных действий, к деятельности обучающегося являются умения: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492375"/>
            <a:ext cx="7693025" cy="37242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i="1">
                <a:latin typeface="Times New Roman" pitchFamily="18" charset="0"/>
              </a:rPr>
              <a:t>целеполагание</a:t>
            </a:r>
            <a:r>
              <a:rPr lang="ru-RU" sz="2400" i="1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sz="2400" b="1" i="1">
                <a:latin typeface="Times New Roman" pitchFamily="18" charset="0"/>
              </a:rPr>
              <a:t>планирование</a:t>
            </a:r>
            <a:r>
              <a:rPr lang="ru-RU" sz="2400" i="1">
                <a:latin typeface="Times New Roman" pitchFamily="18" charset="0"/>
              </a:rPr>
              <a:t> </a:t>
            </a:r>
            <a:endParaRPr lang="ru-RU" sz="240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b="1" i="1">
                <a:latin typeface="Times New Roman" pitchFamily="18" charset="0"/>
              </a:rPr>
              <a:t>прогнозирование</a:t>
            </a:r>
            <a:endParaRPr lang="ru-RU" sz="2400" i="1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b="1" i="1">
                <a:latin typeface="Times New Roman" pitchFamily="18" charset="0"/>
              </a:rPr>
              <a:t>контроль в форме</a:t>
            </a:r>
            <a:r>
              <a:rPr lang="ru-RU" sz="240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sz="2400" b="1" i="1">
                <a:latin typeface="Times New Roman" pitchFamily="18" charset="0"/>
              </a:rPr>
              <a:t>коррекция </a:t>
            </a:r>
          </a:p>
          <a:p>
            <a:pPr>
              <a:lnSpc>
                <a:spcPct val="80000"/>
              </a:lnSpc>
            </a:pPr>
            <a:r>
              <a:rPr lang="ru-RU" sz="2400" b="1" i="1">
                <a:latin typeface="Times New Roman" pitchFamily="18" charset="0"/>
              </a:rPr>
              <a:t>оценка</a:t>
            </a:r>
            <a:endParaRPr lang="ru-RU" sz="240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b="1" i="1">
                <a:latin typeface="Times New Roman" pitchFamily="18" charset="0"/>
              </a:rPr>
              <a:t>волевая саморегуляция</a:t>
            </a:r>
            <a:endParaRPr lang="ru-RU" sz="2400" i="1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b="1" i="1">
                <a:latin typeface="Times New Roman" pitchFamily="18" charset="0"/>
              </a:rPr>
              <a:t>способность к волевому усилию</a:t>
            </a:r>
            <a:r>
              <a:rPr lang="ru-RU" sz="2400" b="1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/>
              <a:t>   Среди основных условий формирования и развития регулятивных действий на уроках и внеурочной деятельности можно выделить</a:t>
            </a:r>
            <a:r>
              <a:rPr lang="ru-RU"/>
              <a:t>: </a:t>
            </a:r>
          </a:p>
        </p:txBody>
      </p:sp>
      <p:pic>
        <p:nvPicPr>
          <p:cNvPr id="3075" name="Рисунок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149725"/>
            <a:ext cx="30607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836613"/>
            <a:ext cx="7924800" cy="1143000"/>
          </a:xfrm>
        </p:spPr>
        <p:txBody>
          <a:bodyPr/>
          <a:lstStyle/>
          <a:p>
            <a:r>
              <a:rPr lang="ru-RU" sz="2400"/>
              <a:t/>
            </a:r>
            <a:br>
              <a:rPr lang="ru-RU" sz="2400"/>
            </a:br>
            <a:r>
              <a:rPr lang="ru-RU" sz="2400"/>
              <a:t/>
            </a:r>
            <a:br>
              <a:rPr lang="ru-RU" sz="2400"/>
            </a:br>
            <a:r>
              <a:rPr lang="ru-RU" sz="2400"/>
              <a:t>Критериями сформированности у учащегося регуляции своей деятельности может стать способность:</a:t>
            </a:r>
            <a:r>
              <a:rPr lang="ru-RU" sz="3200"/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000"/>
              <a:t>выбирать средства для организации своего поведения;</a:t>
            </a:r>
          </a:p>
          <a:p>
            <a:pPr>
              <a:lnSpc>
                <a:spcPct val="90000"/>
              </a:lnSpc>
            </a:pPr>
            <a:r>
              <a:rPr lang="ru-RU" sz="2000"/>
              <a:t>запоминать и удерживать правило, инструкцию во времени; </a:t>
            </a:r>
          </a:p>
          <a:p>
            <a:pPr>
              <a:lnSpc>
                <a:spcPct val="90000"/>
              </a:lnSpc>
            </a:pPr>
            <a:r>
              <a:rPr lang="ru-RU" sz="2000"/>
              <a:t>планировать, контролировать и выполнять действие по заданному образцу, правилу, с использованием норм; </a:t>
            </a:r>
          </a:p>
          <a:p>
            <a:pPr>
              <a:lnSpc>
                <a:spcPct val="90000"/>
              </a:lnSpc>
            </a:pPr>
            <a:r>
              <a:rPr lang="ru-RU" sz="2000"/>
              <a:t>предвосхищать промежуточные и конечные результаты своих действий, а также возможные ошибки; </a:t>
            </a:r>
          </a:p>
          <a:p>
            <a:pPr>
              <a:lnSpc>
                <a:spcPct val="90000"/>
              </a:lnSpc>
            </a:pPr>
            <a:r>
              <a:rPr lang="ru-RU" sz="2000"/>
              <a:t>начинать и заканчивать действие в нужный момент; </a:t>
            </a:r>
          </a:p>
          <a:p>
            <a:pPr>
              <a:lnSpc>
                <a:spcPct val="90000"/>
              </a:lnSpc>
            </a:pPr>
            <a:r>
              <a:rPr lang="ru-RU" sz="2000"/>
              <a:t>тормозить ненужные реакции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900113" y="188913"/>
            <a:ext cx="10044113" cy="1008062"/>
          </a:xfrm>
        </p:spPr>
        <p:txBody>
          <a:bodyPr anchor="ctr"/>
          <a:lstStyle/>
          <a:p>
            <a:r>
              <a:rPr lang="ru-RU" sz="2000" b="0"/>
              <a:t>		</a:t>
            </a:r>
            <a:r>
              <a:rPr lang="ru-RU" sz="1800" b="0"/>
              <a:t>Система требований к результатам формирования	РЕГУЛЯТИВНЫХ УУД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1052513"/>
          <a:ext cx="9144000" cy="5805488"/>
        </p:xfrm>
        <a:graphic>
          <a:graphicData uri="http://schemas.openxmlformats.org/drawingml/2006/table">
            <a:tbl>
              <a:tblPr/>
              <a:tblGrid>
                <a:gridCol w="2195513"/>
                <a:gridCol w="2447925"/>
                <a:gridCol w="2417762"/>
                <a:gridCol w="2082800"/>
              </a:tblGrid>
              <a:tr h="298450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КЛАСС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КЛАСС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КЛАСС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КЛАСС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50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Организовывать свое рабочее место под руководством учителя.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</a:t>
                      </a: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Определять цель выполнения заданий на уроке, во внеурочной деятельности, в жизненных ситуациях под руководством учителя.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Определять план выполнения заданий на уроках, внеурочной деятельности, жизненных ситуациях под руководством учителя.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 Использовать в своей деятельности простейшие приборы: линейку, треугольник и т.д.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Самостоятельно организовывать свое рабочее место.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Следовать режиму организации учебной и внеучебной деятельности.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</a:t>
                      </a: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Определять цель учебной деятельности с помощью учителя и самостоятельно.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 Определять план выполнения заданий на уроках, внеурочной деятельности, жизненных ситуациях под руководством учителя.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5.  Соотносить выполненное задание  с образцом, предложенным учителем.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6. Использовать в работе простейшие  инструменты и более сложные приборы (циркуль).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6. Корректировать выполнение задания в дальнейшем.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7. Оценка своего задания по следующим параметрам: легко выполнять, возникли сложности при выполнении.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Самостоятельно организовывать свое рабочее место в соответствии с целью выполнения заданий.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Самостоятельно определять важность или  необходимость выполнения различных задания в учебном  процессе и жизненных ситуациях.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. Определять цель учебной деятельности самостоятельно.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 Определять план выполнения заданий на уроках, внеурочной деятельности, жизненных ситуациях под руководством учителя.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5. Определять правильность выполненного задания  на основе сравнения с предыдущими заданиями, или на основе различных образцов.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6. Корректировать выполнение задания в соответствии с планом, условиями выполнения, результатом действий на определенном этапе.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7. Использовать в работе литературу, инструменты, приборы.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8. Оценка своего задания по  параметрам, заранее представленным.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</a:t>
                      </a: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Самостоятельно  формулировать задание: определять его цель, планировать алгоритм его выполнения, корректировать работу по ходу его выполнения, самостоятельно оценивать.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Использовать  при выполнения задания различные средства: справочную литературу, ИКТ, инструменты и приборы.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Определять самостоятельно критерии оценивания, давать самооценку.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827088" y="2349500"/>
            <a:ext cx="7772400" cy="3600450"/>
          </a:xfrm>
        </p:spPr>
        <p:txBody>
          <a:bodyPr anchor="ctr"/>
          <a:lstStyle/>
          <a:p>
            <a:r>
              <a:rPr lang="ru-RU" b="0"/>
              <a:t>Начальная школа – </a:t>
            </a:r>
            <a:r>
              <a:rPr lang="ru-RU" sz="2400"/>
              <a:t>важнейший этап в процессе общего образования школьника. За четыре года ему надо не только освоить программный материал предметных дисциплин, но и </a:t>
            </a:r>
            <a:br>
              <a:rPr lang="ru-RU" sz="2400"/>
            </a:br>
            <a:r>
              <a:rPr lang="ru-RU" sz="2400" b="0"/>
              <a:t>научиться учиться – </a:t>
            </a:r>
            <a:r>
              <a:rPr lang="ru-RU" sz="2400"/>
              <a:t>стать </a:t>
            </a:r>
            <a:r>
              <a:rPr lang="ru-RU" sz="2400" b="0"/>
              <a:t>«профессиональным» учеником </a:t>
            </a:r>
          </a:p>
        </p:txBody>
      </p:sp>
      <p:pic>
        <p:nvPicPr>
          <p:cNvPr id="8" name="Содержимое 7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940425" y="333375"/>
            <a:ext cx="3005138" cy="259238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718</TotalTime>
  <Words>529</Words>
  <Application>Microsoft Office PowerPoint</Application>
  <PresentationFormat>Экран (4:3)</PresentationFormat>
  <Paragraphs>67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Wingdings</vt:lpstr>
      <vt:lpstr>Calibri</vt:lpstr>
      <vt:lpstr>Times New Roman</vt:lpstr>
      <vt:lpstr>Капсулы</vt:lpstr>
      <vt:lpstr>                     Формирование регулятивных универсальных учебных действий в учебной и внеучебной деятельности </vt:lpstr>
      <vt:lpstr>Роль начальной школы</vt:lpstr>
      <vt:lpstr>Универсальные  учебные действия  (УУД)</vt:lpstr>
      <vt:lpstr>Слайд 4</vt:lpstr>
      <vt:lpstr>результатами формирования регулятивных универсальных учебных действий, к деятельности обучающегося являются умения:</vt:lpstr>
      <vt:lpstr>Слайд 6</vt:lpstr>
      <vt:lpstr>  Критериями сформированности у учащегося регуляции своей деятельности может стать способность: </vt:lpstr>
      <vt:lpstr>  Система требований к результатам формирования РЕГУЛЯТИВНЫХ УУД</vt:lpstr>
      <vt:lpstr>Начальная школа – важнейший этап в процессе общего образования школьника. За четыре года ему надо не только освоить программный материал предметных дисциплин, но и  научиться учиться – стать «профессиональным» учеником </vt:lpstr>
      <vt:lpstr>Слайд 10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78</cp:revision>
  <dcterms:created xsi:type="dcterms:W3CDTF">2009-10-01T11:08:53Z</dcterms:created>
  <dcterms:modified xsi:type="dcterms:W3CDTF">2013-11-01T19:45:52Z</dcterms:modified>
</cp:coreProperties>
</file>